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2" r:id="rId1"/>
  </p:sldMasterIdLst>
  <p:notesMasterIdLst>
    <p:notesMasterId r:id="rId12"/>
  </p:notesMasterIdLst>
  <p:handoutMasterIdLst>
    <p:handoutMasterId r:id="rId13"/>
  </p:handoutMasterIdLst>
  <p:sldIdLst>
    <p:sldId id="256" r:id="rId2"/>
    <p:sldId id="263" r:id="rId3"/>
    <p:sldId id="268" r:id="rId4"/>
    <p:sldId id="271" r:id="rId5"/>
    <p:sldId id="275" r:id="rId6"/>
    <p:sldId id="276" r:id="rId7"/>
    <p:sldId id="258" r:id="rId8"/>
    <p:sldId id="267" r:id="rId9"/>
    <p:sldId id="277" r:id="rId10"/>
    <p:sldId id="270" r:id="rId11"/>
  </p:sldIdLst>
  <p:sldSz cx="6858000" cy="9144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6029" autoAdjust="0"/>
    <p:restoredTop sz="94671" autoAdjust="0"/>
  </p:normalViewPr>
  <p:slideViewPr>
    <p:cSldViewPr>
      <p:cViewPr>
        <p:scale>
          <a:sx n="100" d="100"/>
          <a:sy n="100" d="100"/>
        </p:scale>
        <p:origin x="-1164" y="101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r>
              <a:rPr lang="ru-RU" smtClean="0"/>
              <a:t>Школьные будни №1</a:t>
            </a:r>
            <a:endParaRPr lang="ru-RU"/>
          </a:p>
        </p:txBody>
      </p:sp>
      <p:sp>
        <p:nvSpPr>
          <p:cNvPr id="3" name="Дата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ru-RU" smtClean="0"/>
              <a:t>сентябрь 2015</a:t>
            </a:r>
            <a:endParaRPr lang="ru-RU"/>
          </a:p>
        </p:txBody>
      </p:sp>
      <p:sp>
        <p:nvSpPr>
          <p:cNvPr id="4" name="Нижний колонтитул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C428C7C-1E6F-4F15-BC25-D33AD3F298C6}" type="slidenum">
              <a:rPr lang="ru-RU" smtClean="0"/>
              <a:pPr/>
              <a:t>‹#›</a:t>
            </a:fld>
            <a:endParaRPr lang="ru-RU"/>
          </a:p>
        </p:txBody>
      </p:sp>
    </p:spTree>
    <p:extLst>
      <p:ext uri="{BB962C8B-B14F-4D97-AF65-F5344CB8AC3E}">
        <p14:creationId xmlns:p14="http://schemas.microsoft.com/office/powerpoint/2010/main" val="876292893"/>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r>
              <a:rPr lang="ru-RU" smtClean="0"/>
              <a:t>Школьные будни №1</a:t>
            </a:r>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ru-RU" smtClean="0"/>
              <a:t>сентябрь 2015</a:t>
            </a:r>
            <a:endParaRPr lang="ru-RU"/>
          </a:p>
        </p:txBody>
      </p:sp>
      <p:sp>
        <p:nvSpPr>
          <p:cNvPr id="4" name="Образ слайда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BC1C277-0CDE-4C58-933C-FCB24F822784}" type="slidenum">
              <a:rPr lang="ru-RU" smtClean="0"/>
              <a:pPr/>
              <a:t>‹#›</a:t>
            </a:fld>
            <a:endParaRPr lang="ru-RU"/>
          </a:p>
        </p:txBody>
      </p:sp>
    </p:spTree>
    <p:extLst>
      <p:ext uri="{BB962C8B-B14F-4D97-AF65-F5344CB8AC3E}">
        <p14:creationId xmlns:p14="http://schemas.microsoft.com/office/powerpoint/2010/main" val="2015914938"/>
      </p:ext>
    </p:extLst>
  </p:cSld>
  <p:clrMap bg1="lt1" tx1="dk1" bg2="lt2" tx2="dk2" accent1="accent1" accent2="accent2" accent3="accent3" accent4="accent4" accent5="accent5" accent6="accent6" hlink="hlink" folHlink="folHlink"/>
  <p:hf sldNum="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003425" y="744538"/>
            <a:ext cx="2790825" cy="3722687"/>
          </a:xfrm>
        </p:spPr>
      </p:sp>
      <p:sp>
        <p:nvSpPr>
          <p:cNvPr id="3" name="Заметки 2"/>
          <p:cNvSpPr>
            <a:spLocks noGrp="1"/>
          </p:cNvSpPr>
          <p:nvPr>
            <p:ph type="body" idx="1"/>
          </p:nvPr>
        </p:nvSpPr>
        <p:spPr/>
        <p:txBody>
          <a:bodyPr/>
          <a:lstStyle/>
          <a:p>
            <a:endParaRPr lang="ru-RU"/>
          </a:p>
        </p:txBody>
      </p:sp>
      <p:sp>
        <p:nvSpPr>
          <p:cNvPr id="5" name="Дата 4"/>
          <p:cNvSpPr>
            <a:spLocks noGrp="1"/>
          </p:cNvSpPr>
          <p:nvPr>
            <p:ph type="dt" idx="11"/>
          </p:nvPr>
        </p:nvSpPr>
        <p:spPr/>
        <p:txBody>
          <a:bodyPr/>
          <a:lstStyle/>
          <a:p>
            <a:r>
              <a:rPr lang="ru-RU" smtClean="0"/>
              <a:t>сентябрь 2015</a:t>
            </a:r>
            <a:endParaRPr lang="ru-RU"/>
          </a:p>
        </p:txBody>
      </p:sp>
      <p:sp>
        <p:nvSpPr>
          <p:cNvPr id="6" name="Верхний колонтитул 5"/>
          <p:cNvSpPr>
            <a:spLocks noGrp="1"/>
          </p:cNvSpPr>
          <p:nvPr>
            <p:ph type="hdr" sz="quarter" idx="12"/>
          </p:nvPr>
        </p:nvSpPr>
        <p:spPr/>
        <p:txBody>
          <a:bodyPr/>
          <a:lstStyle/>
          <a:p>
            <a:r>
              <a:rPr lang="ru-RU" smtClean="0"/>
              <a:t>Школьные будни №1</a:t>
            </a:r>
            <a:endParaRPr lang="ru-RU"/>
          </a:p>
        </p:txBody>
      </p:sp>
    </p:spTree>
    <p:extLst>
      <p:ext uri="{BB962C8B-B14F-4D97-AF65-F5344CB8AC3E}">
        <p14:creationId xmlns:p14="http://schemas.microsoft.com/office/powerpoint/2010/main" val="3067623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r>
              <a:rPr lang="ru-RU" smtClean="0"/>
              <a:t>Школьные будни №1</a:t>
            </a:r>
            <a:endParaRPr lang="ru-RU"/>
          </a:p>
        </p:txBody>
      </p:sp>
      <p:sp>
        <p:nvSpPr>
          <p:cNvPr id="5" name="Дата 4"/>
          <p:cNvSpPr>
            <a:spLocks noGrp="1"/>
          </p:cNvSpPr>
          <p:nvPr>
            <p:ph type="dt" idx="11"/>
          </p:nvPr>
        </p:nvSpPr>
        <p:spPr/>
        <p:txBody>
          <a:bodyPr/>
          <a:lstStyle/>
          <a:p>
            <a:r>
              <a:rPr lang="ru-RU" smtClean="0"/>
              <a:t>сентябрь 2015</a:t>
            </a:r>
            <a:endParaRPr lang="ru-RU"/>
          </a:p>
        </p:txBody>
      </p:sp>
    </p:spTree>
    <p:extLst>
      <p:ext uri="{BB962C8B-B14F-4D97-AF65-F5344CB8AC3E}">
        <p14:creationId xmlns:p14="http://schemas.microsoft.com/office/powerpoint/2010/main" val="4050776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r>
              <a:rPr lang="ru-RU" smtClean="0"/>
              <a:t>31.10.2015</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046882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31.10.2015</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122181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31.10.2015</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204465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31.10.2015</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559237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r>
              <a:rPr lang="ru-RU" smtClean="0"/>
              <a:t>31.10.2015</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32164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r>
              <a:rPr lang="ru-RU" smtClean="0"/>
              <a:t>31.10.2015</a:t>
            </a:r>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014849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r>
              <a:rPr lang="ru-RU" smtClean="0"/>
              <a:t>31.10.2015</a:t>
            </a:r>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57990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r>
              <a:rPr lang="ru-RU" smtClean="0"/>
              <a:t>31.10.2015</a:t>
            </a:r>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230268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smtClean="0"/>
              <a:t>31.10.2015</a:t>
            </a:r>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431692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r>
              <a:rPr lang="ru-RU" smtClean="0"/>
              <a:t>31.10.2015</a:t>
            </a:r>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723892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r>
              <a:rPr lang="ru-RU" smtClean="0"/>
              <a:t>31.10.2015</a:t>
            </a:r>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31663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ru-RU" smtClean="0"/>
              <a:t>31.10.2015</a:t>
            </a:r>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val="1475121962"/>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4.jpe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pravmir.ru/wp-content/uploads/2014/12/350.jp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газета 16-17\WCHH_5011.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5400000">
            <a:off x="-1142565" y="1142565"/>
            <a:ext cx="9144002" cy="685887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 y="0"/>
            <a:ext cx="1808869" cy="9144000"/>
          </a:xfrm>
          <a:prstGeom prst="rect">
            <a:avLst/>
          </a:prstGeom>
          <a:no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В </a:t>
            </a:r>
            <a:r>
              <a:rPr lang="ru-RU"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этом выпуске</a:t>
            </a:r>
            <a:r>
              <a:rPr lang="ru-RU"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1600" b="1" dirty="0" smtClean="0">
              <a:solidFill>
                <a:schemeClr val="tx1"/>
              </a:solidFill>
              <a:effectLst>
                <a:outerShdw blurRad="38100" dist="38100" dir="2700000" algn="tl">
                  <a:srgbClr val="000000">
                    <a:alpha val="43137"/>
                  </a:srgbClr>
                </a:outerShdw>
              </a:effectLst>
              <a:latin typeface="Segoe Print" pitchFamily="2" charset="0"/>
              <a:cs typeface="Times New Roman" pitchFamily="18" charset="0"/>
            </a:endParaRPr>
          </a:p>
          <a:p>
            <a:pPr algn="ctr"/>
            <a:endParaRPr lang="ru-RU" sz="1600" b="1" dirty="0">
              <a:solidFill>
                <a:schemeClr val="tx1"/>
              </a:solidFill>
              <a:effectLst>
                <a:outerShdw blurRad="38100" dist="38100" dir="2700000" algn="tl">
                  <a:srgbClr val="000000">
                    <a:alpha val="43137"/>
                  </a:srgbClr>
                </a:outerShdw>
              </a:effectLst>
              <a:latin typeface="Segoe Print" pitchFamily="2" charset="0"/>
              <a:cs typeface="Times New Roman" pitchFamily="18" charset="0"/>
            </a:endParaRPr>
          </a:p>
          <a:p>
            <a:pPr algn="ctr"/>
            <a:r>
              <a:rPr lang="ru-RU" sz="1600" b="1" dirty="0">
                <a:solidFill>
                  <a:schemeClr val="tx1"/>
                </a:solidFill>
                <a:effectLst>
                  <a:outerShdw blurRad="38100" dist="38100" dir="2700000" algn="tl">
                    <a:srgbClr val="000000">
                      <a:alpha val="43137"/>
                    </a:srgbClr>
                  </a:outerShdw>
                </a:effectLst>
                <a:latin typeface="Segoe Print" pitchFamily="2" charset="0"/>
                <a:cs typeface="Times New Roman" pitchFamily="18" charset="0"/>
              </a:rPr>
              <a:t>Календарь памятных дат</a:t>
            </a:r>
          </a:p>
          <a:p>
            <a:pPr algn="ctr"/>
            <a:endParaRPr lang="ru-RU" sz="1600" b="1" dirty="0">
              <a:solidFill>
                <a:schemeClr val="tx1"/>
              </a:solidFill>
              <a:effectLst>
                <a:outerShdw blurRad="38100" dist="38100" dir="2700000" algn="tl">
                  <a:srgbClr val="000000">
                    <a:alpha val="43137"/>
                  </a:srgbClr>
                </a:outerShdw>
              </a:effectLst>
              <a:latin typeface="Segoe Print" pitchFamily="2" charset="0"/>
              <a:cs typeface="Times New Roman" pitchFamily="18" charset="0"/>
            </a:endParaRPr>
          </a:p>
          <a:p>
            <a:pPr algn="ctr"/>
            <a:r>
              <a:rPr lang="ru-RU" sz="1600" b="1" dirty="0">
                <a:solidFill>
                  <a:schemeClr val="tx1"/>
                </a:solidFill>
                <a:effectLst>
                  <a:outerShdw blurRad="38100" dist="38100" dir="2700000" algn="tl">
                    <a:srgbClr val="000000">
                      <a:alpha val="43137"/>
                    </a:srgbClr>
                  </a:outerShdw>
                </a:effectLst>
                <a:latin typeface="Segoe Print" pitchFamily="2" charset="0"/>
                <a:cs typeface="Times New Roman" pitchFamily="18" charset="0"/>
              </a:rPr>
              <a:t>Наши </a:t>
            </a:r>
            <a:r>
              <a:rPr lang="ru-RU" sz="1600" b="1" dirty="0" smtClean="0">
                <a:solidFill>
                  <a:schemeClr val="tx1"/>
                </a:solidFill>
                <a:effectLst>
                  <a:outerShdw blurRad="38100" dist="38100" dir="2700000" algn="tl">
                    <a:srgbClr val="000000">
                      <a:alpha val="43137"/>
                    </a:srgbClr>
                  </a:outerShdw>
                </a:effectLst>
                <a:latin typeface="Segoe Print" pitchFamily="2" charset="0"/>
                <a:cs typeface="Times New Roman" pitchFamily="18" charset="0"/>
              </a:rPr>
              <a:t>учителя: «Учитель года – 2018»</a:t>
            </a:r>
            <a:endParaRPr lang="ru-RU" sz="1600" b="1" dirty="0">
              <a:solidFill>
                <a:schemeClr val="tx1"/>
              </a:solidFill>
              <a:effectLst>
                <a:outerShdw blurRad="38100" dist="38100" dir="2700000" algn="tl">
                  <a:srgbClr val="000000">
                    <a:alpha val="43137"/>
                  </a:srgbClr>
                </a:outerShdw>
              </a:effectLst>
              <a:latin typeface="Segoe Print" pitchFamily="2" charset="0"/>
              <a:cs typeface="Times New Roman" pitchFamily="18" charset="0"/>
            </a:endParaRPr>
          </a:p>
          <a:p>
            <a:pPr algn="ctr"/>
            <a:endParaRPr lang="ru-RU" sz="1600" b="1" dirty="0">
              <a:solidFill>
                <a:schemeClr val="tx1"/>
              </a:solidFill>
              <a:effectLst>
                <a:outerShdw blurRad="38100" dist="38100" dir="2700000" algn="tl">
                  <a:srgbClr val="000000">
                    <a:alpha val="43137"/>
                  </a:srgbClr>
                </a:outerShdw>
              </a:effectLst>
              <a:latin typeface="Segoe Print" pitchFamily="2" charset="0"/>
              <a:cs typeface="Times New Roman" pitchFamily="18" charset="0"/>
            </a:endParaRPr>
          </a:p>
          <a:p>
            <a:pPr algn="ctr"/>
            <a:r>
              <a:rPr lang="ru-RU" sz="1600" b="1" dirty="0">
                <a:solidFill>
                  <a:schemeClr val="tx1"/>
                </a:solidFill>
                <a:effectLst>
                  <a:outerShdw blurRad="38100" dist="38100" dir="2700000" algn="tl">
                    <a:srgbClr val="000000">
                      <a:alpha val="43137"/>
                    </a:srgbClr>
                  </a:outerShdw>
                </a:effectLst>
                <a:latin typeface="Segoe Print" pitchFamily="2" charset="0"/>
                <a:cs typeface="Times New Roman" pitchFamily="18" charset="0"/>
              </a:rPr>
              <a:t>Вести из классов</a:t>
            </a:r>
          </a:p>
          <a:p>
            <a:pPr algn="ctr"/>
            <a:endParaRPr lang="ru-RU" sz="1600" b="1" dirty="0" smtClean="0">
              <a:solidFill>
                <a:schemeClr val="tx1"/>
              </a:solidFill>
              <a:effectLst>
                <a:outerShdw blurRad="38100" dist="38100" dir="2700000" algn="tl">
                  <a:srgbClr val="000000">
                    <a:alpha val="43137"/>
                  </a:srgbClr>
                </a:outerShdw>
              </a:effectLst>
              <a:latin typeface="Segoe Print" pitchFamily="2" charset="0"/>
              <a:cs typeface="Times New Roman" pitchFamily="18" charset="0"/>
            </a:endParaRPr>
          </a:p>
          <a:p>
            <a:pPr algn="ctr"/>
            <a:r>
              <a:rPr lang="ru-RU" sz="1600" b="1" smtClean="0">
                <a:solidFill>
                  <a:schemeClr val="tx1"/>
                </a:solidFill>
                <a:effectLst>
                  <a:outerShdw blurRad="38100" dist="38100" dir="2700000" algn="tl">
                    <a:srgbClr val="000000">
                      <a:alpha val="43137"/>
                    </a:srgbClr>
                  </a:outerShdw>
                </a:effectLst>
                <a:latin typeface="Segoe Print" pitchFamily="2" charset="0"/>
                <a:cs typeface="Times New Roman" pitchFamily="18" charset="0"/>
              </a:rPr>
              <a:t>Азбука права</a:t>
            </a:r>
          </a:p>
          <a:p>
            <a:pPr algn="ctr"/>
            <a:endParaRPr lang="ru-RU" sz="1600" b="1" dirty="0">
              <a:solidFill>
                <a:schemeClr val="tx1"/>
              </a:solidFill>
              <a:effectLst>
                <a:outerShdw blurRad="38100" dist="38100" dir="2700000" algn="tl">
                  <a:srgbClr val="000000">
                    <a:alpha val="43137"/>
                  </a:srgbClr>
                </a:outerShdw>
              </a:effectLst>
              <a:latin typeface="Segoe Print" pitchFamily="2" charset="0"/>
              <a:cs typeface="Times New Roman" pitchFamily="18" charset="0"/>
            </a:endParaRPr>
          </a:p>
          <a:p>
            <a:pPr algn="ctr"/>
            <a:r>
              <a:rPr lang="ru-RU" sz="1600" b="1" dirty="0">
                <a:solidFill>
                  <a:schemeClr val="tx1"/>
                </a:solidFill>
                <a:effectLst>
                  <a:outerShdw blurRad="38100" dist="38100" dir="2700000" algn="tl">
                    <a:srgbClr val="000000">
                      <a:alpha val="43137"/>
                    </a:srgbClr>
                  </a:outerShdw>
                </a:effectLst>
                <a:latin typeface="Segoe Print" pitchFamily="2" charset="0"/>
                <a:cs typeface="Times New Roman" pitchFamily="18" charset="0"/>
              </a:rPr>
              <a:t>Спортивная страничка</a:t>
            </a:r>
          </a:p>
          <a:p>
            <a:pPr algn="ctr"/>
            <a:endParaRPr lang="ru-RU" sz="1600" b="1" dirty="0">
              <a:solidFill>
                <a:schemeClr val="tx1"/>
              </a:solidFill>
              <a:effectLst>
                <a:outerShdw blurRad="38100" dist="38100" dir="2700000" algn="tl">
                  <a:srgbClr val="000000">
                    <a:alpha val="43137"/>
                  </a:srgbClr>
                </a:outerShdw>
              </a:effectLst>
              <a:latin typeface="Segoe Print" pitchFamily="2" charset="0"/>
              <a:cs typeface="Times New Roman" pitchFamily="18" charset="0"/>
            </a:endParaRPr>
          </a:p>
          <a:p>
            <a:pPr algn="ctr"/>
            <a:r>
              <a:rPr lang="ru-RU" sz="1600" b="1" dirty="0" err="1" smtClean="0">
                <a:solidFill>
                  <a:schemeClr val="tx1"/>
                </a:solidFill>
                <a:effectLst>
                  <a:outerShdw blurRad="38100" dist="38100" dir="2700000" algn="tl">
                    <a:srgbClr val="000000">
                      <a:alpha val="43137"/>
                    </a:srgbClr>
                  </a:outerShdw>
                </a:effectLst>
                <a:latin typeface="Segoe Print" pitchFamily="2" charset="0"/>
                <a:cs typeface="Times New Roman" pitchFamily="18" charset="0"/>
              </a:rPr>
              <a:t>Безопасность:Новый</a:t>
            </a:r>
            <a:r>
              <a:rPr lang="ru-RU" sz="1600" b="1" dirty="0" smtClean="0">
                <a:solidFill>
                  <a:schemeClr val="tx1"/>
                </a:solidFill>
                <a:effectLst>
                  <a:outerShdw blurRad="38100" dist="38100" dir="2700000" algn="tl">
                    <a:srgbClr val="000000">
                      <a:alpha val="43137"/>
                    </a:srgbClr>
                  </a:outerShdw>
                </a:effectLst>
                <a:latin typeface="Segoe Print" pitchFamily="2" charset="0"/>
                <a:cs typeface="Times New Roman" pitchFamily="18" charset="0"/>
              </a:rPr>
              <a:t> год без последствий</a:t>
            </a:r>
            <a:endParaRPr lang="ru-RU" sz="1600" b="1" dirty="0">
              <a:solidFill>
                <a:schemeClr val="tx1"/>
              </a:solidFill>
              <a:effectLst>
                <a:outerShdw blurRad="38100" dist="38100" dir="2700000" algn="tl">
                  <a:srgbClr val="000000">
                    <a:alpha val="43137"/>
                  </a:srgbClr>
                </a:outerShdw>
              </a:effectLst>
              <a:latin typeface="Segoe Print" pitchFamily="2" charset="0"/>
              <a:cs typeface="Times New Roman" pitchFamily="18" charset="0"/>
            </a:endParaRPr>
          </a:p>
          <a:p>
            <a:pPr algn="ctr"/>
            <a:endParaRPr lang="ru-RU" sz="1600" b="1" dirty="0">
              <a:solidFill>
                <a:schemeClr val="tx1"/>
              </a:solidFill>
              <a:effectLst>
                <a:outerShdw blurRad="38100" dist="38100" dir="2700000" algn="tl">
                  <a:srgbClr val="000000">
                    <a:alpha val="43137"/>
                  </a:srgbClr>
                </a:outerShdw>
              </a:effectLst>
              <a:latin typeface="Segoe Print" pitchFamily="2" charset="0"/>
              <a:cs typeface="Times New Roman" pitchFamily="18" charset="0"/>
            </a:endParaRPr>
          </a:p>
          <a:p>
            <a:pPr algn="ctr"/>
            <a:r>
              <a:rPr lang="ru-RU" sz="1600" b="1" dirty="0">
                <a:solidFill>
                  <a:schemeClr val="tx1"/>
                </a:solidFill>
                <a:effectLst>
                  <a:outerShdw blurRad="38100" dist="38100" dir="2700000" algn="tl">
                    <a:srgbClr val="000000">
                      <a:alpha val="43137"/>
                    </a:srgbClr>
                  </a:outerShdw>
                </a:effectLst>
                <a:latin typeface="Segoe Print" pitchFamily="2" charset="0"/>
                <a:cs typeface="Times New Roman" pitchFamily="18" charset="0"/>
              </a:rPr>
              <a:t>Это интересно!</a:t>
            </a:r>
          </a:p>
          <a:p>
            <a:pPr algn="ctr"/>
            <a:endParaRPr lang="ru-RU"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ru-RU"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ru-RU"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ru-RU" sz="1400" dirty="0">
              <a:solidFill>
                <a:schemeClr val="tx1"/>
              </a:solidFill>
              <a:latin typeface="Segoe Print" pitchFamily="2" charset="0"/>
              <a:cs typeface="Times New Roman" pitchFamily="18" charset="0"/>
            </a:endParaRPr>
          </a:p>
          <a:p>
            <a:pPr algn="ctr"/>
            <a:endParaRPr lang="ru-RU" sz="1400" dirty="0" smtClean="0">
              <a:solidFill>
                <a:schemeClr val="tx1"/>
              </a:solidFill>
              <a:latin typeface="Times New Roman" pitchFamily="18" charset="0"/>
              <a:cs typeface="Times New Roman" pitchFamily="18" charset="0"/>
            </a:endParaRPr>
          </a:p>
        </p:txBody>
      </p:sp>
      <p:pic>
        <p:nvPicPr>
          <p:cNvPr id="6" name="Рисунок 5" descr="C:\Documents and Settings\user\Рабочий стол\герб.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161" y="30628"/>
            <a:ext cx="1086485" cy="1242695"/>
          </a:xfrm>
          <a:prstGeom prst="rect">
            <a:avLst/>
          </a:prstGeom>
          <a:noFill/>
          <a:ln>
            <a:noFill/>
          </a:ln>
        </p:spPr>
      </p:pic>
      <p:sp>
        <p:nvSpPr>
          <p:cNvPr id="7" name="Прямоугольник 6"/>
          <p:cNvSpPr/>
          <p:nvPr/>
        </p:nvSpPr>
        <p:spPr>
          <a:xfrm>
            <a:off x="1737793" y="76944"/>
            <a:ext cx="5133949" cy="261610"/>
          </a:xfrm>
          <a:prstGeom prst="rect">
            <a:avLst/>
          </a:prstGeom>
        </p:spPr>
        <p:txBody>
          <a:bodyPr wrap="square">
            <a:spAutoFit/>
          </a:bodyPr>
          <a:lstStyle/>
          <a:p>
            <a:pPr algn="ctr"/>
            <a:r>
              <a:rPr lang="ru-RU" sz="1100" b="1" dirty="0">
                <a:latin typeface="Times New Roman"/>
                <a:ea typeface="Calibri"/>
              </a:rPr>
              <a:t>ГБОУ СОШ №1 </a:t>
            </a:r>
            <a:r>
              <a:rPr lang="ru-RU" sz="1100" b="1" dirty="0" smtClean="0">
                <a:latin typeface="Times New Roman"/>
                <a:ea typeface="Calibri"/>
              </a:rPr>
              <a:t>им. И.М. КУЗНЕЦОВА СЕЛА </a:t>
            </a:r>
            <a:r>
              <a:rPr lang="ru-RU" sz="1100" b="1" dirty="0">
                <a:latin typeface="Times New Roman"/>
                <a:ea typeface="Calibri"/>
              </a:rPr>
              <a:t>БОЛЬШАЯ ЧЕРНИГОВКА</a:t>
            </a:r>
            <a:endParaRPr lang="ru-RU" sz="1100" dirty="0"/>
          </a:p>
        </p:txBody>
      </p:sp>
      <p:sp>
        <p:nvSpPr>
          <p:cNvPr id="10" name="Прямоугольник 9"/>
          <p:cNvSpPr/>
          <p:nvPr/>
        </p:nvSpPr>
        <p:spPr>
          <a:xfrm>
            <a:off x="1842149" y="1525903"/>
            <a:ext cx="4982432" cy="28068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1"/>
                </a:solidFill>
                <a:latin typeface="Times New Roman" pitchFamily="18" charset="0"/>
                <a:ea typeface="GungsuhChe" pitchFamily="49" charset="-127"/>
                <a:cs typeface="Times New Roman" pitchFamily="18" charset="0"/>
              </a:rPr>
              <a:t>Выпуск №</a:t>
            </a:r>
            <a:r>
              <a:rPr lang="ru-RU" sz="1200" b="1" dirty="0">
                <a:solidFill>
                  <a:schemeClr val="tx1"/>
                </a:solidFill>
                <a:latin typeface="Times New Roman" pitchFamily="18" charset="0"/>
                <a:ea typeface="GungsuhChe" pitchFamily="49" charset="-127"/>
                <a:cs typeface="Times New Roman" pitchFamily="18" charset="0"/>
              </a:rPr>
              <a:t>4</a:t>
            </a:r>
            <a:r>
              <a:rPr lang="ru-RU" sz="1200" b="1" dirty="0" smtClean="0">
                <a:solidFill>
                  <a:schemeClr val="tx1"/>
                </a:solidFill>
                <a:latin typeface="Times New Roman" pitchFamily="18" charset="0"/>
                <a:ea typeface="GungsuhChe" pitchFamily="49" charset="-127"/>
                <a:cs typeface="Times New Roman" pitchFamily="18" charset="0"/>
              </a:rPr>
              <a:t>   	                                           Декабрь 2017    6+</a:t>
            </a:r>
            <a:endParaRPr lang="ru-RU" sz="1200" b="1" dirty="0">
              <a:solidFill>
                <a:schemeClr val="tx1"/>
              </a:solidFill>
              <a:latin typeface="Times New Roman" pitchFamily="18" charset="0"/>
              <a:ea typeface="GungsuhChe" pitchFamily="49" charset="-127"/>
              <a:cs typeface="Times New Roman" pitchFamily="18" charset="0"/>
            </a:endParaRPr>
          </a:p>
        </p:txBody>
      </p:sp>
      <p:pic>
        <p:nvPicPr>
          <p:cNvPr id="8" name="Рисунок 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56028" y="338554"/>
            <a:ext cx="4968552" cy="793750"/>
          </a:xfrm>
          <a:prstGeom prst="rect">
            <a:avLst/>
          </a:prstGeom>
          <a:noFill/>
          <a:ln>
            <a:noFill/>
          </a:ln>
          <a:effectLst>
            <a:outerShdw blurRad="50800" dist="38100" dir="5400000" algn="t" rotWithShape="0">
              <a:prstClr val="black">
                <a:alpha val="40000"/>
              </a:prstClr>
            </a:outerShdw>
          </a:effectLst>
        </p:spPr>
      </p:pic>
      <p:sp>
        <p:nvSpPr>
          <p:cNvPr id="9" name="Прямоугольник 8"/>
          <p:cNvSpPr/>
          <p:nvPr/>
        </p:nvSpPr>
        <p:spPr>
          <a:xfrm>
            <a:off x="1916832" y="1112646"/>
            <a:ext cx="5129707" cy="307777"/>
          </a:xfrm>
          <a:prstGeom prst="rect">
            <a:avLst/>
          </a:prstGeom>
        </p:spPr>
        <p:txBody>
          <a:bodyPr wrap="square">
            <a:spAutoFit/>
          </a:bodyPr>
          <a:lstStyle/>
          <a:p>
            <a:pPr algn="ctr"/>
            <a:r>
              <a:rPr lang="ru-RU" sz="1400" b="1" i="1" dirty="0" smtClean="0">
                <a:ln w="5271" cap="flat" cmpd="sng" algn="ctr">
                  <a:solidFill>
                    <a:srgbClr val="7D7D7D"/>
                  </a:solidFill>
                  <a:prstDash val="solid"/>
                  <a:round/>
                </a:ln>
                <a:solidFill>
                  <a:schemeClr val="accent1"/>
                </a:solidFill>
                <a:latin typeface="Times New Roman"/>
                <a:ea typeface="Times New Roman"/>
              </a:rPr>
              <a:t>Детское объединение «Новое </a:t>
            </a:r>
            <a:r>
              <a:rPr lang="ru-RU" sz="1400" b="1" i="1" dirty="0">
                <a:ln w="5271" cap="flat" cmpd="sng" algn="ctr">
                  <a:solidFill>
                    <a:srgbClr val="7D7D7D"/>
                  </a:solidFill>
                  <a:prstDash val="solid"/>
                  <a:round/>
                </a:ln>
                <a:solidFill>
                  <a:schemeClr val="accent1"/>
                </a:solidFill>
                <a:latin typeface="Times New Roman"/>
                <a:ea typeface="Times New Roman"/>
              </a:rPr>
              <a:t>поколение»</a:t>
            </a:r>
            <a:endParaRPr lang="ru-RU" sz="1400" dirty="0">
              <a:solidFill>
                <a:schemeClr val="accent1"/>
              </a:solidFill>
            </a:endParaRPr>
          </a:p>
        </p:txBody>
      </p:sp>
      <p:sp>
        <p:nvSpPr>
          <p:cNvPr id="14" name="Rectangle 5"/>
          <p:cNvSpPr>
            <a:spLocks noChangeArrowheads="1"/>
          </p:cNvSpPr>
          <p:nvPr/>
        </p:nvSpPr>
        <p:spPr bwMode="auto">
          <a:xfrm>
            <a:off x="152400" y="6096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13" name="Прямоугольник 12"/>
          <p:cNvSpPr/>
          <p:nvPr/>
        </p:nvSpPr>
        <p:spPr>
          <a:xfrm>
            <a:off x="9772650" y="2198856"/>
            <a:ext cx="1714500" cy="276999"/>
          </a:xfrm>
          <a:prstGeom prst="rect">
            <a:avLst/>
          </a:prstGeom>
        </p:spPr>
        <p:txBody>
          <a:bodyPr>
            <a:spAutoFit/>
          </a:bodyPr>
          <a:lstStyle/>
          <a:p>
            <a:pPr lvl="0" algn="just" fontAlgn="base">
              <a:spcBef>
                <a:spcPct val="0"/>
              </a:spcBef>
              <a:spcAft>
                <a:spcPct val="0"/>
              </a:spcAft>
            </a:pPr>
            <a:endParaRPr lang="ru-RU" sz="1200" dirty="0">
              <a:solidFill>
                <a:prstClr val="black"/>
              </a:solidFill>
              <a:latin typeface="Times New Roman" pitchFamily="18" charset="0"/>
              <a:ea typeface="Times New Roman" pitchFamily="18" charset="0"/>
              <a:cs typeface="Times New Roman" pitchFamily="18" charset="0"/>
            </a:endParaRPr>
          </a:p>
        </p:txBody>
      </p:sp>
      <p:sp>
        <p:nvSpPr>
          <p:cNvPr id="11"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Прямоугольник 15"/>
          <p:cNvSpPr/>
          <p:nvPr/>
        </p:nvSpPr>
        <p:spPr>
          <a:xfrm>
            <a:off x="-3486150" y="720904"/>
            <a:ext cx="1714500" cy="369332"/>
          </a:xfrm>
          <a:prstGeom prst="rect">
            <a:avLst/>
          </a:prstGeom>
        </p:spPr>
        <p:txBody>
          <a:bodyPr>
            <a:spAutoFit/>
          </a:bodyPr>
          <a:lstStyle/>
          <a:p>
            <a:pPr lvl="0" eaLnBrk="0" fontAlgn="base" hangingPunct="0">
              <a:spcBef>
                <a:spcPct val="0"/>
              </a:spcBef>
              <a:spcAft>
                <a:spcPct val="0"/>
              </a:spcAft>
            </a:pPr>
            <a:endParaRPr lang="ru-RU" dirty="0">
              <a:solidFill>
                <a:prstClr val="black"/>
              </a:solidFill>
              <a:latin typeface="Arial" pitchFamily="34" charset="0"/>
              <a:cs typeface="Arial" pitchFamily="34" charset="0"/>
            </a:endParaRPr>
          </a:p>
        </p:txBody>
      </p:sp>
      <p:sp>
        <p:nvSpPr>
          <p:cNvPr id="12" name="TextBox 11"/>
          <p:cNvSpPr txBox="1"/>
          <p:nvPr/>
        </p:nvSpPr>
        <p:spPr>
          <a:xfrm>
            <a:off x="1958438" y="1847611"/>
            <a:ext cx="4494898" cy="646331"/>
          </a:xfrm>
          <a:prstGeom prst="rect">
            <a:avLst/>
          </a:prstGeom>
          <a:noFill/>
        </p:spPr>
        <p:txBody>
          <a:bodyPr wrap="square" rtlCol="0">
            <a:spAutoFit/>
          </a:bodyPr>
          <a:lstStyle/>
          <a:p>
            <a:pPr algn="ctr"/>
            <a:r>
              <a:rPr lang="ru-RU" sz="3600" dirty="0" smtClean="0">
                <a:solidFill>
                  <a:srgbClr val="FF0000"/>
                </a:solidFill>
                <a:latin typeface="Copyist" panose="02000500000000020004" pitchFamily="2" charset="0"/>
              </a:rPr>
              <a:t>С наступающим Новым годом </a:t>
            </a:r>
            <a:r>
              <a:rPr lang="ru-RU" sz="3600" dirty="0">
                <a:solidFill>
                  <a:srgbClr val="FF0000"/>
                </a:solidFill>
                <a:latin typeface="Copyist" panose="02000500000000020004" pitchFamily="2" charset="0"/>
              </a:rPr>
              <a:t>!</a:t>
            </a:r>
          </a:p>
        </p:txBody>
      </p:sp>
      <p:sp>
        <p:nvSpPr>
          <p:cNvPr id="18" name="TextBox 17"/>
          <p:cNvSpPr txBox="1"/>
          <p:nvPr/>
        </p:nvSpPr>
        <p:spPr>
          <a:xfrm>
            <a:off x="4149080" y="7889324"/>
            <a:ext cx="2592288" cy="461665"/>
          </a:xfrm>
          <a:prstGeom prst="rect">
            <a:avLst/>
          </a:prstGeom>
          <a:noFill/>
        </p:spPr>
        <p:txBody>
          <a:bodyPr wrap="square" rtlCol="0">
            <a:spAutoFit/>
          </a:bodyPr>
          <a:lstStyle/>
          <a:p>
            <a:pPr algn="r"/>
            <a:r>
              <a:rPr lang="ru-RU" sz="1200" i="1" dirty="0" smtClean="0">
                <a:latin typeface="Times New Roman" panose="02020603050405020304" pitchFamily="18" charset="0"/>
                <a:cs typeface="Times New Roman" panose="02020603050405020304" pitchFamily="18" charset="0"/>
              </a:rPr>
              <a:t>Абдуллаева Н.А., учитель русского языка и литературы</a:t>
            </a:r>
            <a:endParaRPr lang="ru-RU" sz="1200" i="1" dirty="0">
              <a:latin typeface="Times New Roman" panose="02020603050405020304" pitchFamily="18" charset="0"/>
              <a:cs typeface="Times New Roman" panose="02020603050405020304" pitchFamily="18" charset="0"/>
            </a:endParaRPr>
          </a:p>
        </p:txBody>
      </p:sp>
      <p:pic>
        <p:nvPicPr>
          <p:cNvPr id="1028" name="Picture 4" descr="C:\Users\User\Desktop\novogodnie-otkrytki-2018-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1685" y="2218062"/>
            <a:ext cx="2390056" cy="22992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07891" y="4355976"/>
            <a:ext cx="4536504" cy="3600986"/>
          </a:xfrm>
          <a:prstGeom prst="rect">
            <a:avLst/>
          </a:prstGeom>
          <a:noFill/>
        </p:spPr>
        <p:txBody>
          <a:bodyPr wrap="square" rtlCol="0">
            <a:spAutoFit/>
          </a:bodyPr>
          <a:lstStyle/>
          <a:p>
            <a:pPr algn="just"/>
            <a:r>
              <a:rPr lang="ru-RU" sz="1200" dirty="0" smtClean="0">
                <a:latin typeface="Times New Roman" panose="02020603050405020304" pitchFamily="18" charset="0"/>
                <a:cs typeface="Times New Roman" panose="02020603050405020304" pitchFamily="18" charset="0"/>
              </a:rPr>
              <a:t>   Какое </a:t>
            </a:r>
            <a:r>
              <a:rPr lang="ru-RU" sz="1200" dirty="0">
                <a:latin typeface="Times New Roman" panose="02020603050405020304" pitchFamily="18" charset="0"/>
                <a:cs typeface="Times New Roman" panose="02020603050405020304" pitchFamily="18" charset="0"/>
              </a:rPr>
              <a:t>же волшебство ожидает всех нас буквально через считанные дни? Конечно, Новый год! Это самый любимый и ожидаемый праздник россиян. Сколько желаний будет загадано в новогоднюю ночь под бой курантов!</a:t>
            </a:r>
          </a:p>
          <a:p>
            <a:pPr algn="just"/>
            <a:r>
              <a:rPr lang="ru-RU" sz="1200" dirty="0" smtClean="0">
                <a:latin typeface="Times New Roman" panose="02020603050405020304" pitchFamily="18" charset="0"/>
                <a:cs typeface="Times New Roman" panose="02020603050405020304" pitchFamily="18" charset="0"/>
              </a:rPr>
              <a:t>   Желания </a:t>
            </a:r>
            <a:r>
              <a:rPr lang="ru-RU" sz="1200" dirty="0">
                <a:latin typeface="Times New Roman" panose="02020603050405020304" pitchFamily="18" charset="0"/>
                <a:cs typeface="Times New Roman" panose="02020603050405020304" pitchFamily="18" charset="0"/>
              </a:rPr>
              <a:t>эти разные, у кого-то материальные, у кого-то нет, но точно можно сказать одно – все они самые-самые искренние! </a:t>
            </a:r>
            <a:r>
              <a:rPr lang="ru-RU" sz="1200" dirty="0" smtClean="0">
                <a:latin typeface="Times New Roman" panose="02020603050405020304" pitchFamily="18" charset="0"/>
                <a:cs typeface="Times New Roman" panose="02020603050405020304" pitchFamily="18" charset="0"/>
              </a:rPr>
              <a:t>     Каждый </a:t>
            </a:r>
            <a:r>
              <a:rPr lang="ru-RU" sz="1200" dirty="0">
                <a:latin typeface="Times New Roman" panose="02020603050405020304" pitchFamily="18" charset="0"/>
                <a:cs typeface="Times New Roman" panose="02020603050405020304" pitchFamily="18" charset="0"/>
              </a:rPr>
              <a:t>из нас, независимо от возраста и пола, ждет этого свершения в новом году и надеется на чудо. Искренне хочется пожелать всем-всем сохранять это чувство волшебства в душе всегда, будьте в душе детьми – дети </a:t>
            </a:r>
            <a:r>
              <a:rPr lang="ru-RU" sz="1200" dirty="0" smtClean="0">
                <a:latin typeface="Times New Roman" panose="02020603050405020304" pitchFamily="18" charset="0"/>
                <a:cs typeface="Times New Roman" panose="02020603050405020304" pitchFamily="18" charset="0"/>
              </a:rPr>
              <a:t>искренни, </a:t>
            </a:r>
            <a:r>
              <a:rPr lang="ru-RU" sz="1200" dirty="0">
                <a:latin typeface="Times New Roman" panose="02020603050405020304" pitchFamily="18" charset="0"/>
                <a:cs typeface="Times New Roman" panose="02020603050405020304" pitchFamily="18" charset="0"/>
              </a:rPr>
              <a:t>а потому счастливы.</a:t>
            </a:r>
          </a:p>
          <a:p>
            <a:pPr algn="just"/>
            <a:r>
              <a:rPr lang="ru-RU" sz="1200" dirty="0" smtClean="0">
                <a:latin typeface="Times New Roman" panose="02020603050405020304" pitchFamily="18" charset="0"/>
                <a:cs typeface="Times New Roman" panose="02020603050405020304" pitchFamily="18" charset="0"/>
              </a:rPr>
              <a:t>   Много </a:t>
            </a:r>
            <a:r>
              <a:rPr lang="ru-RU" sz="1200" dirty="0">
                <a:latin typeface="Times New Roman" panose="02020603050405020304" pitchFamily="18" charset="0"/>
                <a:cs typeface="Times New Roman" panose="02020603050405020304" pitchFamily="18" charset="0"/>
              </a:rPr>
              <a:t>событий свершилось в 2017 году, все мы по-разному будем провожать уходящий год, однако он уходит, на смену ему идет новый – 2018, а это значит, что свершатся новые события, наступят новые даты и мы ощутим новые эмоции…</a:t>
            </a:r>
          </a:p>
          <a:p>
            <a:pPr algn="just"/>
            <a:r>
              <a:rPr lang="ru-RU" sz="1200" dirty="0" smtClean="0">
                <a:latin typeface="Times New Roman" panose="02020603050405020304" pitchFamily="18" charset="0"/>
                <a:cs typeface="Times New Roman" panose="02020603050405020304" pitchFamily="18" charset="0"/>
              </a:rPr>
              <a:t>   С </a:t>
            </a:r>
            <a:r>
              <a:rPr lang="ru-RU" sz="1200" dirty="0">
                <a:latin typeface="Times New Roman" panose="02020603050405020304" pitchFamily="18" charset="0"/>
                <a:cs typeface="Times New Roman" panose="02020603050405020304" pitchFamily="18" charset="0"/>
              </a:rPr>
              <a:t>наступающим Новым годом, дорогие читатели! Что бы ни произошло, всегда сохраняйте позитив, берегите драгоценное здоровье и стремитесь к саморазвитию и новым достижениям! Удачи вам и новогоднего настроения!</a:t>
            </a:r>
            <a:endParaRPr lang="ru-RU" sz="1200" dirty="0"/>
          </a:p>
        </p:txBody>
      </p:sp>
      <p:sp>
        <p:nvSpPr>
          <p:cNvPr id="3" name="TextBox 2"/>
          <p:cNvSpPr txBox="1"/>
          <p:nvPr/>
        </p:nvSpPr>
        <p:spPr>
          <a:xfrm>
            <a:off x="1988841" y="2313612"/>
            <a:ext cx="2492844" cy="2123658"/>
          </a:xfrm>
          <a:prstGeom prst="rect">
            <a:avLst/>
          </a:prstGeom>
          <a:noFill/>
        </p:spPr>
        <p:txBody>
          <a:bodyPr wrap="square" rtlCol="0">
            <a:spAutoFit/>
          </a:bodyPr>
          <a:lstStyle/>
          <a:p>
            <a:pPr algn="just"/>
            <a:r>
              <a:rPr lang="ru-RU" sz="1200" dirty="0" smtClean="0">
                <a:latin typeface="Times New Roman" panose="02020603050405020304" pitchFamily="18" charset="0"/>
                <a:cs typeface="Times New Roman" panose="02020603050405020304" pitchFamily="18" charset="0"/>
              </a:rPr>
              <a:t>   Наконец-то </a:t>
            </a:r>
            <a:r>
              <a:rPr lang="ru-RU" sz="1200" dirty="0">
                <a:latin typeface="Times New Roman" panose="02020603050405020304" pitchFamily="18" charset="0"/>
                <a:cs typeface="Times New Roman" panose="02020603050405020304" pitchFamily="18" charset="0"/>
              </a:rPr>
              <a:t>на улице самая настоящая зима! Пушистый снег покрыл все вокруг, а когда снег летит хлопьями с неба, создается ощущение, что ты находишься в хрустальном шаре – излюбленной всеми новогодней игрушке, а кто-то невидимый периодически трясет шар, и снег снова летит с неба на землю, создавая ощущение волшебства</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083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газета 16-17\merry-christmas-decoration-577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934" r="263"/>
          <a:stretch/>
        </p:blipFill>
        <p:spPr bwMode="auto">
          <a:xfrm>
            <a:off x="1" y="523167"/>
            <a:ext cx="6858000" cy="6193006"/>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0" y="-27444"/>
            <a:ext cx="6858000" cy="533420"/>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000" dirty="0" smtClean="0">
              <a:solidFill>
                <a:schemeClr val="tx1"/>
              </a:solidFill>
              <a:latin typeface="Times New Roman" pitchFamily="18" charset="0"/>
              <a:cs typeface="Times New Roman" pitchFamily="18" charset="0"/>
            </a:endParaRPr>
          </a:p>
          <a:p>
            <a:r>
              <a:rPr lang="ru-RU" sz="1000" dirty="0" smtClean="0">
                <a:solidFill>
                  <a:schemeClr val="tx1"/>
                </a:solidFill>
                <a:latin typeface="Times New Roman" pitchFamily="18" charset="0"/>
                <a:cs typeface="Times New Roman" pitchFamily="18" charset="0"/>
              </a:rPr>
              <a:t>	Выпуск №4					стр. 10</a:t>
            </a:r>
          </a:p>
          <a:p>
            <a:r>
              <a:rPr lang="ru-RU" sz="1000" dirty="0" smtClean="0">
                <a:solidFill>
                  <a:schemeClr val="tx1"/>
                </a:solidFill>
                <a:latin typeface="Times New Roman" pitchFamily="18" charset="0"/>
                <a:cs typeface="Times New Roman" pitchFamily="18" charset="0"/>
              </a:rPr>
              <a:t>	Школьные </a:t>
            </a:r>
            <a:r>
              <a:rPr lang="ru-RU" sz="1000" dirty="0">
                <a:solidFill>
                  <a:schemeClr val="tx1"/>
                </a:solidFill>
                <a:latin typeface="Times New Roman" pitchFamily="18" charset="0"/>
                <a:cs typeface="Times New Roman" pitchFamily="18" charset="0"/>
              </a:rPr>
              <a:t>будни</a:t>
            </a:r>
          </a:p>
          <a:p>
            <a:pPr algn="ctr"/>
            <a:endParaRPr lang="ru-RU" dirty="0">
              <a:solidFill>
                <a:schemeClr val="tx1"/>
              </a:solidFill>
            </a:endParaRPr>
          </a:p>
        </p:txBody>
      </p:sp>
      <p:sp>
        <p:nvSpPr>
          <p:cNvPr id="15" name="Прямоугольник 14"/>
          <p:cNvSpPr/>
          <p:nvPr/>
        </p:nvSpPr>
        <p:spPr>
          <a:xfrm>
            <a:off x="4223396" y="361960"/>
            <a:ext cx="2641714" cy="288032"/>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Это интересно!</a:t>
            </a:r>
            <a:endPar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8" name="Прямая соединительная линия 7"/>
          <p:cNvCxnSpPr/>
          <p:nvPr/>
        </p:nvCxnSpPr>
        <p:spPr>
          <a:xfrm>
            <a:off x="-171400" y="7865215"/>
            <a:ext cx="792088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AutoShape 2" descr="https://myslide.ru/documents_2/94ec658d679f5eeb359b08759bab8f5d/img1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9221" name="Picture 5" descr="http://img0.liveinternet.ru/images/attach/c/7/94/837/94837546__118_.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rot="10800000">
            <a:off x="1124744" y="6610463"/>
            <a:ext cx="6739508" cy="31104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8640" y="1547664"/>
            <a:ext cx="4757407" cy="3647152"/>
          </a:xfrm>
          <a:prstGeom prst="rect">
            <a:avLst/>
          </a:prstGeom>
          <a:noFill/>
        </p:spPr>
        <p:txBody>
          <a:bodyPr wrap="square" rtlCol="0">
            <a:spAutoFit/>
          </a:bodyPr>
          <a:lstStyle/>
          <a:p>
            <a:pPr algn="just"/>
            <a:r>
              <a:rPr lang="ru-RU" sz="1100" dirty="0" smtClean="0">
                <a:latin typeface="Times New Roman" panose="02020603050405020304" pitchFamily="18" charset="0"/>
                <a:cs typeface="Times New Roman" panose="02020603050405020304" pitchFamily="18" charset="0"/>
              </a:rPr>
              <a:t>1905 </a:t>
            </a:r>
            <a:r>
              <a:rPr lang="ru-RU" sz="1100" dirty="0">
                <a:latin typeface="Times New Roman" panose="02020603050405020304" pitchFamily="18" charset="0"/>
                <a:cs typeface="Times New Roman" panose="02020603050405020304" pitchFamily="18" charset="0"/>
              </a:rPr>
              <a:t>год. Москва. </a:t>
            </a:r>
            <a:r>
              <a:rPr lang="ru-RU" sz="1100" dirty="0" smtClean="0">
                <a:latin typeface="Times New Roman" panose="02020603050405020304" pitchFamily="18" charset="0"/>
                <a:cs typeface="Times New Roman" panose="02020603050405020304" pitchFamily="18" charset="0"/>
              </a:rPr>
              <a:t>Именно </a:t>
            </a:r>
            <a:r>
              <a:rPr lang="ru-RU" sz="1100" dirty="0">
                <a:latin typeface="Times New Roman" panose="02020603050405020304" pitchFamily="18" charset="0"/>
                <a:cs typeface="Times New Roman" panose="02020603050405020304" pitchFamily="18" charset="0"/>
              </a:rPr>
              <a:t>в это время кандидат биологических наук Леонид Карлович </a:t>
            </a:r>
            <a:r>
              <a:rPr lang="ru-RU" sz="1100" dirty="0" err="1">
                <a:latin typeface="Times New Roman" panose="02020603050405020304" pitchFamily="18" charset="0"/>
                <a:cs typeface="Times New Roman" panose="02020603050405020304" pitchFamily="18" charset="0"/>
              </a:rPr>
              <a:t>Бекман</a:t>
            </a:r>
            <a:r>
              <a:rPr lang="ru-RU" sz="1100" dirty="0">
                <a:latin typeface="Times New Roman" panose="02020603050405020304" pitchFamily="18" charset="0"/>
                <a:cs typeface="Times New Roman" panose="02020603050405020304" pitchFamily="18" charset="0"/>
              </a:rPr>
              <a:t>, живший в Малом Патриаршем Переулке, купил дочке Верочке журнал «Малютка» и увидел в нём стихотворение «</a:t>
            </a:r>
            <a:r>
              <a:rPr lang="ru-RU" sz="1100" dirty="0" smtClean="0">
                <a:latin typeface="Times New Roman" panose="02020603050405020304" pitchFamily="18" charset="0"/>
                <a:cs typeface="Times New Roman" panose="02020603050405020304" pitchFamily="18" charset="0"/>
              </a:rPr>
              <a:t>Ёлка». </a:t>
            </a:r>
            <a:r>
              <a:rPr lang="ru-RU" sz="1100" dirty="0" err="1" smtClean="0">
                <a:latin typeface="Times New Roman" panose="02020603050405020304" pitchFamily="18" charset="0"/>
                <a:cs typeface="Times New Roman" panose="02020603050405020304" pitchFamily="18" charset="0"/>
              </a:rPr>
              <a:t>Бекман</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в ту же минуту сел за пианино и наиграл мелодию. А уже через некоторое время распевал вместе с дочкой только что родившуюся песенку.</a:t>
            </a:r>
            <a:br>
              <a:rPr lang="ru-RU" sz="1100" dirty="0">
                <a:latin typeface="Times New Roman" panose="02020603050405020304" pitchFamily="18" charset="0"/>
                <a:cs typeface="Times New Roman" panose="02020603050405020304" pitchFamily="18" charset="0"/>
              </a:rPr>
            </a:br>
            <a:r>
              <a:rPr lang="ru-RU" sz="1100" dirty="0" smtClean="0">
                <a:latin typeface="Times New Roman" panose="02020603050405020304" pitchFamily="18" charset="0"/>
                <a:cs typeface="Times New Roman" panose="02020603050405020304" pitchFamily="18" charset="0"/>
              </a:rPr>
              <a:t>Сам </a:t>
            </a:r>
            <a:r>
              <a:rPr lang="ru-RU" sz="1100" dirty="0">
                <a:latin typeface="Times New Roman" panose="02020603050405020304" pitchFamily="18" charset="0"/>
                <a:cs typeface="Times New Roman" panose="02020603050405020304" pitchFamily="18" charset="0"/>
              </a:rPr>
              <a:t>учёный особого значения созданной на скорую руку мелодии не придал, но его супруга, в своё время получившая диплом Московской консерватории и золотую медаль за успехи в учёбе, мелодию похвалила и посоветовала мужу записать мелодию. </a:t>
            </a:r>
            <a:r>
              <a:rPr lang="ru-RU" sz="1100" dirty="0" err="1">
                <a:latin typeface="Times New Roman" panose="02020603050405020304" pitchFamily="18" charset="0"/>
                <a:cs typeface="Times New Roman" panose="02020603050405020304" pitchFamily="18" charset="0"/>
              </a:rPr>
              <a:t>Бекман</a:t>
            </a:r>
            <a:r>
              <a:rPr lang="ru-RU" sz="1100" dirty="0">
                <a:latin typeface="Times New Roman" panose="02020603050405020304" pitchFamily="18" charset="0"/>
                <a:cs typeface="Times New Roman" panose="02020603050405020304" pitchFamily="18" charset="0"/>
              </a:rPr>
              <a:t> отшутился: «Лишнее это, да и не знаю я нот толком». Тогда Елена Александровна сама аккуратно записала в тетрадь придуманную </a:t>
            </a:r>
            <a:r>
              <a:rPr lang="ru-RU" sz="1100" dirty="0" smtClean="0">
                <a:latin typeface="Times New Roman" panose="02020603050405020304" pitchFamily="18" charset="0"/>
                <a:cs typeface="Times New Roman" panose="02020603050405020304" pitchFamily="18" charset="0"/>
              </a:rPr>
              <a:t>мужем мелодию</a:t>
            </a:r>
            <a:r>
              <a:rPr lang="ru-RU" sz="1100" dirty="0">
                <a:latin typeface="Times New Roman" panose="02020603050405020304" pitchFamily="18" charset="0"/>
                <a:cs typeface="Times New Roman" panose="02020603050405020304" pitchFamily="18" charset="0"/>
              </a:rPr>
              <a:t>.</a:t>
            </a:r>
            <a:br>
              <a:rPr lang="ru-RU" sz="1100" dirty="0">
                <a:latin typeface="Times New Roman" panose="02020603050405020304" pitchFamily="18" charset="0"/>
                <a:cs typeface="Times New Roman" panose="02020603050405020304" pitchFamily="18" charset="0"/>
              </a:rPr>
            </a:br>
            <a:r>
              <a:rPr lang="ru-RU" sz="1100" dirty="0" smtClean="0">
                <a:latin typeface="Times New Roman" panose="02020603050405020304" pitchFamily="18" charset="0"/>
                <a:cs typeface="Times New Roman" panose="02020603050405020304" pitchFamily="18" charset="0"/>
              </a:rPr>
              <a:t>А </a:t>
            </a:r>
            <a:r>
              <a:rPr lang="ru-RU" sz="1100" dirty="0">
                <a:latin typeface="Times New Roman" panose="02020603050405020304" pitchFamily="18" charset="0"/>
                <a:cs typeface="Times New Roman" panose="02020603050405020304" pitchFamily="18" charset="0"/>
              </a:rPr>
              <a:t>уже в следующем году дочка </a:t>
            </a:r>
            <a:r>
              <a:rPr lang="ru-RU" sz="1100" dirty="0" err="1">
                <a:latin typeface="Times New Roman" panose="02020603050405020304" pitchFamily="18" charset="0"/>
                <a:cs typeface="Times New Roman" panose="02020603050405020304" pitchFamily="18" charset="0"/>
              </a:rPr>
              <a:t>Бекмана</a:t>
            </a:r>
            <a:r>
              <a:rPr lang="ru-RU" sz="1100" dirty="0">
                <a:latin typeface="Times New Roman" panose="02020603050405020304" pitchFamily="18" charset="0"/>
                <a:cs typeface="Times New Roman" panose="02020603050405020304" pitchFamily="18" charset="0"/>
              </a:rPr>
              <a:t> исполнила эту песню на празднике у друзей семьи. Песня так понравилась, что у автора мелодии попросили слова и ноты. </a:t>
            </a:r>
            <a:r>
              <a:rPr lang="ru-RU" sz="1100" dirty="0" smtClean="0">
                <a:latin typeface="Times New Roman" panose="02020603050405020304" pitchFamily="18" charset="0"/>
                <a:cs typeface="Times New Roman" panose="02020603050405020304" pitchFamily="18" charset="0"/>
              </a:rPr>
              <a:t>Уже </a:t>
            </a:r>
            <a:r>
              <a:rPr lang="ru-RU" sz="1100" dirty="0">
                <a:latin typeface="Times New Roman" panose="02020603050405020304" pitchFamily="18" charset="0"/>
                <a:cs typeface="Times New Roman" panose="02020603050405020304" pitchFamily="18" charset="0"/>
              </a:rPr>
              <a:t>в 1907 году эту песню распевала всё Москва. Позже супруги </a:t>
            </a:r>
            <a:r>
              <a:rPr lang="ru-RU" sz="1100" dirty="0" err="1">
                <a:latin typeface="Times New Roman" panose="02020603050405020304" pitchFamily="18" charset="0"/>
                <a:cs typeface="Times New Roman" panose="02020603050405020304" pitchFamily="18" charset="0"/>
              </a:rPr>
              <a:t>Бекманы</a:t>
            </a:r>
            <a:r>
              <a:rPr lang="ru-RU" sz="1100" dirty="0">
                <a:latin typeface="Times New Roman" panose="02020603050405020304" pitchFamily="18" charset="0"/>
                <a:cs typeface="Times New Roman" panose="02020603050405020304" pitchFamily="18" charset="0"/>
              </a:rPr>
              <a:t> даже издали сборник «Верочкины песенки», в который вошла и «Ёлочка». </a:t>
            </a:r>
          </a:p>
          <a:p>
            <a:pPr algn="just"/>
            <a:r>
              <a:rPr lang="ru-RU" sz="1100" dirty="0">
                <a:latin typeface="Times New Roman" panose="02020603050405020304" pitchFamily="18" charset="0"/>
                <a:cs typeface="Times New Roman" panose="02020603050405020304" pitchFamily="18" charset="0"/>
              </a:rPr>
              <a:t>Автор песни «В лесу родилась елочка» - Раиса Адамовна Кудашева. </a:t>
            </a:r>
            <a:r>
              <a:rPr lang="ru-RU" sz="1100" dirty="0" smtClean="0">
                <a:latin typeface="Times New Roman" panose="02020603050405020304" pitchFamily="18" charset="0"/>
                <a:cs typeface="Times New Roman" panose="02020603050405020304" pitchFamily="18" charset="0"/>
              </a:rPr>
              <a:t>Долгое </a:t>
            </a:r>
            <a:r>
              <a:rPr lang="ru-RU" sz="1100" dirty="0">
                <a:latin typeface="Times New Roman" panose="02020603050405020304" pitchFamily="18" charset="0"/>
                <a:cs typeface="Times New Roman" panose="02020603050405020304" pitchFamily="18" charset="0"/>
              </a:rPr>
              <a:t>время публиковала свои произведения под псевдонимом, а впервые напечаталась под собственным именем в 1941 году. Долгое время Раиса Адамовна даже не догадывалась, что её «Ёлочка» стала песней. И только в 1921 году случайно услышала, как девочка поёт песенку на её стихи. </a:t>
            </a:r>
          </a:p>
        </p:txBody>
      </p:sp>
      <p:sp>
        <p:nvSpPr>
          <p:cNvPr id="9" name="TextBox 8"/>
          <p:cNvSpPr txBox="1"/>
          <p:nvPr/>
        </p:nvSpPr>
        <p:spPr>
          <a:xfrm>
            <a:off x="217694" y="899592"/>
            <a:ext cx="5875602" cy="769441"/>
          </a:xfrm>
          <a:prstGeom prst="rect">
            <a:avLst/>
          </a:prstGeom>
          <a:noFill/>
        </p:spPr>
        <p:txBody>
          <a:bodyPr wrap="square" rtlCol="0">
            <a:spAutoFit/>
          </a:bodyPr>
          <a:lstStyle/>
          <a:p>
            <a:pPr algn="just"/>
            <a:r>
              <a:rPr lang="ru-RU" sz="1100" dirty="0">
                <a:latin typeface="Times New Roman" panose="02020603050405020304" pitchFamily="18" charset="0"/>
                <a:cs typeface="Times New Roman" panose="02020603050405020304" pitchFamily="18" charset="0"/>
              </a:rPr>
              <a:t>В мире много известных композиторов и поэтом, произведения которых многие сразу и не вспомнят. А авторами же популярной новогодней детской песни картина получилась диаметрально противоположная. Её распевали всей большой советской страной, но при этом мало кто знал имена людей, благодаря которым появился этот музыкальный шедевр.</a:t>
            </a:r>
          </a:p>
        </p:txBody>
      </p:sp>
      <p:sp>
        <p:nvSpPr>
          <p:cNvPr id="10" name="TextBox 9"/>
          <p:cNvSpPr txBox="1"/>
          <p:nvPr/>
        </p:nvSpPr>
        <p:spPr>
          <a:xfrm>
            <a:off x="4838519" y="6372200"/>
            <a:ext cx="2005442" cy="430887"/>
          </a:xfrm>
          <a:prstGeom prst="rect">
            <a:avLst/>
          </a:prstGeom>
          <a:noFill/>
        </p:spPr>
        <p:txBody>
          <a:bodyPr wrap="square" rtlCol="0">
            <a:spAutoFit/>
          </a:bodyPr>
          <a:lstStyle/>
          <a:p>
            <a:pPr algn="r"/>
            <a:r>
              <a:rPr lang="ru-RU" sz="1100" i="1" dirty="0" smtClean="0">
                <a:latin typeface="Times New Roman" panose="02020603050405020304" pitchFamily="18" charset="0"/>
                <a:cs typeface="Times New Roman" panose="02020603050405020304" pitchFamily="18" charset="0"/>
              </a:rPr>
              <a:t>Пресс-центр ГБОУ СОШ №1 им.И.М.Кузнецова</a:t>
            </a:r>
            <a:endParaRPr lang="ru-RU" sz="1100" i="1"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188640" y="7866388"/>
            <a:ext cx="6687125" cy="1200329"/>
          </a:xfrm>
          <a:prstGeom prst="rect">
            <a:avLst/>
          </a:prstGeom>
        </p:spPr>
        <p:txBody>
          <a:bodyPr wrap="square" numCol="2" spcCol="180000">
            <a:spAutoFit/>
          </a:bodyPr>
          <a:lstStyle/>
          <a:p>
            <a:r>
              <a:rPr lang="ru-RU" sz="1200" b="1" dirty="0">
                <a:latin typeface="Times New Roman" pitchFamily="18" charset="0"/>
                <a:cs typeface="Times New Roman" pitchFamily="18" charset="0"/>
              </a:rPr>
              <a:t>Корреспонденты: </a:t>
            </a:r>
            <a:r>
              <a:rPr lang="ru-RU" sz="1200" dirty="0" smtClean="0">
                <a:latin typeface="Times New Roman" pitchFamily="18" charset="0"/>
                <a:cs typeface="Times New Roman" pitchFamily="18" charset="0"/>
              </a:rPr>
              <a:t>Минаева </a:t>
            </a:r>
            <a:r>
              <a:rPr lang="ru-RU" sz="1200" dirty="0">
                <a:latin typeface="Times New Roman" pitchFamily="18" charset="0"/>
                <a:cs typeface="Times New Roman" pitchFamily="18" charset="0"/>
              </a:rPr>
              <a:t>Маша,  </a:t>
            </a:r>
            <a:r>
              <a:rPr lang="ru-RU" sz="1200" dirty="0" err="1" smtClean="0">
                <a:latin typeface="Times New Roman" pitchFamily="18" charset="0"/>
                <a:cs typeface="Times New Roman" pitchFamily="18" charset="0"/>
              </a:rPr>
              <a:t>Бухмарова</a:t>
            </a:r>
            <a:r>
              <a:rPr lang="ru-RU" sz="1200" dirty="0" smtClean="0">
                <a:latin typeface="Times New Roman" pitchFamily="18" charset="0"/>
                <a:cs typeface="Times New Roman" pitchFamily="18" charset="0"/>
              </a:rPr>
              <a:t> Полина, </a:t>
            </a:r>
            <a:r>
              <a:rPr lang="ru-RU" sz="1200" dirty="0" err="1">
                <a:latin typeface="Times New Roman" pitchFamily="18" charset="0"/>
                <a:cs typeface="Times New Roman" pitchFamily="18" charset="0"/>
              </a:rPr>
              <a:t>Чернокожева</a:t>
            </a: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Милана, Данилова Виктория, </a:t>
            </a:r>
            <a:r>
              <a:rPr lang="ru-RU" sz="1200" dirty="0" err="1" smtClean="0">
                <a:latin typeface="Times New Roman" pitchFamily="18" charset="0"/>
                <a:cs typeface="Times New Roman" pitchFamily="18" charset="0"/>
              </a:rPr>
              <a:t>Авакимова</a:t>
            </a:r>
            <a:r>
              <a:rPr lang="ru-RU" sz="1200" dirty="0" smtClean="0">
                <a:latin typeface="Times New Roman" pitchFamily="18" charset="0"/>
                <a:cs typeface="Times New Roman" pitchFamily="18" charset="0"/>
              </a:rPr>
              <a:t> Элеонора.</a:t>
            </a:r>
            <a:endParaRPr lang="ru-RU" sz="1200" dirty="0">
              <a:latin typeface="Times New Roman" pitchFamily="18" charset="0"/>
              <a:cs typeface="Times New Roman" pitchFamily="18" charset="0"/>
            </a:endParaRPr>
          </a:p>
          <a:p>
            <a:r>
              <a:rPr lang="ru-RU" sz="1200" b="1" dirty="0">
                <a:latin typeface="Times New Roman" pitchFamily="18" charset="0"/>
                <a:cs typeface="Times New Roman" pitchFamily="18" charset="0"/>
              </a:rPr>
              <a:t>Главный редактор</a:t>
            </a:r>
            <a:r>
              <a:rPr lang="ru-RU" sz="1200" dirty="0" smtClean="0">
                <a:latin typeface="Times New Roman" pitchFamily="18" charset="0"/>
                <a:cs typeface="Times New Roman" pitchFamily="18" charset="0"/>
              </a:rPr>
              <a:t>: Абдуллаева Н.А.</a:t>
            </a:r>
            <a:endParaRPr lang="ru-RU" sz="1200" dirty="0">
              <a:latin typeface="Times New Roman" pitchFamily="18" charset="0"/>
              <a:cs typeface="Times New Roman" pitchFamily="18" charset="0"/>
            </a:endParaRPr>
          </a:p>
          <a:p>
            <a:r>
              <a:rPr lang="ru-RU" sz="1200" b="1" dirty="0" smtClean="0">
                <a:latin typeface="Times New Roman" pitchFamily="18" charset="0"/>
                <a:cs typeface="Times New Roman" pitchFamily="18" charset="0"/>
              </a:rPr>
              <a:t>Технический </a:t>
            </a:r>
            <a:r>
              <a:rPr lang="ru-RU" sz="1200" b="1" dirty="0">
                <a:latin typeface="Times New Roman" pitchFamily="18" charset="0"/>
                <a:cs typeface="Times New Roman" pitchFamily="18" charset="0"/>
              </a:rPr>
              <a:t>редактор: </a:t>
            </a:r>
            <a:r>
              <a:rPr lang="ru-RU" sz="1200" dirty="0" smtClean="0">
                <a:latin typeface="Times New Roman" pitchFamily="18" charset="0"/>
                <a:cs typeface="Times New Roman" pitchFamily="18" charset="0"/>
              </a:rPr>
              <a:t>Абдуллаева Н.А., </a:t>
            </a:r>
            <a:r>
              <a:rPr lang="ru-RU" sz="1200" dirty="0" err="1" smtClean="0">
                <a:latin typeface="Times New Roman" pitchFamily="18" charset="0"/>
                <a:cs typeface="Times New Roman" pitchFamily="18" charset="0"/>
              </a:rPr>
              <a:t>Бухмарова</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Полина, Минаева Маша</a:t>
            </a:r>
          </a:p>
          <a:p>
            <a:r>
              <a:rPr lang="ru-RU" sz="1200" b="1" dirty="0" smtClean="0">
                <a:latin typeface="Times New Roman" pitchFamily="18" charset="0"/>
                <a:cs typeface="Times New Roman" pitchFamily="18" charset="0"/>
              </a:rPr>
              <a:t>Фотокорреспондент:   </a:t>
            </a:r>
            <a:r>
              <a:rPr lang="ru-RU" sz="1200" dirty="0">
                <a:latin typeface="Times New Roman" pitchFamily="18" charset="0"/>
                <a:cs typeface="Times New Roman" pitchFamily="18" charset="0"/>
              </a:rPr>
              <a:t>Бакаева </a:t>
            </a:r>
            <a:r>
              <a:rPr lang="ru-RU" sz="1200" dirty="0" err="1" smtClean="0">
                <a:latin typeface="Times New Roman" pitchFamily="18" charset="0"/>
                <a:cs typeface="Times New Roman" pitchFamily="18" charset="0"/>
              </a:rPr>
              <a:t>Диляра</a:t>
            </a:r>
            <a:endParaRPr lang="ru-RU" sz="1200" dirty="0" smtClean="0">
              <a:latin typeface="Times New Roman" pitchFamily="18" charset="0"/>
              <a:cs typeface="Times New Roman" pitchFamily="18" charset="0"/>
            </a:endParaRPr>
          </a:p>
          <a:p>
            <a:r>
              <a:rPr lang="ru-RU" sz="1200" b="1" dirty="0" smtClean="0">
                <a:latin typeface="Times New Roman" pitchFamily="18" charset="0"/>
                <a:cs typeface="Times New Roman" pitchFamily="18" charset="0"/>
              </a:rPr>
              <a:t>Руководитель: </a:t>
            </a:r>
            <a:r>
              <a:rPr lang="ru-RU" sz="1200" dirty="0" smtClean="0">
                <a:latin typeface="Times New Roman" pitchFamily="18" charset="0"/>
                <a:cs typeface="Times New Roman" pitchFamily="18" charset="0"/>
              </a:rPr>
              <a:t>Абдуллаева Н.А.</a:t>
            </a:r>
          </a:p>
          <a:p>
            <a:r>
              <a:rPr lang="ru-RU" sz="1200" dirty="0" smtClean="0">
                <a:latin typeface="Times New Roman" pitchFamily="18" charset="0"/>
                <a:cs typeface="Times New Roman" pitchFamily="18" charset="0"/>
              </a:rPr>
              <a:t>Адрес: </a:t>
            </a:r>
            <a:r>
              <a:rPr lang="ru-RU" sz="1200" dirty="0" err="1" smtClean="0">
                <a:latin typeface="Times New Roman" pitchFamily="18" charset="0"/>
                <a:cs typeface="Times New Roman" pitchFamily="18" charset="0"/>
              </a:rPr>
              <a:t>с.Большая</a:t>
            </a:r>
            <a:r>
              <a:rPr lang="ru-RU" sz="1200" dirty="0" smtClean="0">
                <a:latin typeface="Times New Roman" pitchFamily="18" charset="0"/>
                <a:cs typeface="Times New Roman" pitchFamily="18" charset="0"/>
              </a:rPr>
              <a:t> Черниговка, ул. Шоссейная, 2</a:t>
            </a:r>
            <a:endParaRPr lang="ru-RU" sz="1200" dirty="0">
              <a:latin typeface="Times New Roman" pitchFamily="18" charset="0"/>
              <a:cs typeface="Times New Roman" pitchFamily="18" charset="0"/>
            </a:endParaRPr>
          </a:p>
          <a:p>
            <a:r>
              <a:rPr lang="ru-RU" sz="1200" dirty="0" smtClean="0">
                <a:latin typeface="Times New Roman" pitchFamily="18" charset="0"/>
                <a:cs typeface="Times New Roman" pitchFamily="18" charset="0"/>
              </a:rPr>
              <a:t>Тираж 50 экз.</a:t>
            </a:r>
            <a:endParaRPr lang="ru-RU" sz="1200" dirty="0">
              <a:latin typeface="Times New Roman" pitchFamily="18" charset="0"/>
              <a:cs typeface="Times New Roman" pitchFamily="18" charset="0"/>
            </a:endParaRPr>
          </a:p>
        </p:txBody>
      </p:sp>
      <p:sp>
        <p:nvSpPr>
          <p:cNvPr id="11" name="TextBox 10"/>
          <p:cNvSpPr txBox="1"/>
          <p:nvPr/>
        </p:nvSpPr>
        <p:spPr>
          <a:xfrm>
            <a:off x="771868" y="505976"/>
            <a:ext cx="3449043" cy="646331"/>
          </a:xfrm>
          <a:prstGeom prst="rect">
            <a:avLst/>
          </a:prstGeom>
          <a:noFill/>
        </p:spPr>
        <p:txBody>
          <a:bodyPr wrap="square" rtlCol="0">
            <a:spAutoFit/>
          </a:bodyPr>
          <a:lstStyle/>
          <a:p>
            <a:r>
              <a:rPr lang="ru-RU" sz="3600" b="1" dirty="0" smtClean="0">
                <a:solidFill>
                  <a:srgbClr val="FF0000"/>
                </a:solidFill>
                <a:latin typeface="Copyist" panose="02000500000000020004" pitchFamily="2" charset="0"/>
              </a:rPr>
              <a:t>В лесу родилась ёлочка…</a:t>
            </a:r>
            <a:endParaRPr lang="ru-RU" sz="3600" b="1" dirty="0">
              <a:solidFill>
                <a:srgbClr val="FF0000"/>
              </a:solidFill>
              <a:latin typeface="Copyist" panose="02000500000000020004" pitchFamily="2" charset="0"/>
            </a:endParaRPr>
          </a:p>
        </p:txBody>
      </p:sp>
      <p:pic>
        <p:nvPicPr>
          <p:cNvPr id="16" name="Picture 2" descr="F:\газета 16-17\d99mBXRuH_U.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53" y="5174227"/>
            <a:ext cx="3085661" cy="269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875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0"/>
            <a:ext cx="6858000" cy="533420"/>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000" dirty="0" smtClean="0">
              <a:solidFill>
                <a:schemeClr val="tx1"/>
              </a:solidFill>
              <a:latin typeface="Times New Roman" pitchFamily="18" charset="0"/>
              <a:cs typeface="Times New Roman" pitchFamily="18" charset="0"/>
            </a:endParaRPr>
          </a:p>
          <a:p>
            <a:r>
              <a:rPr lang="ru-RU" sz="1000" dirty="0" smtClean="0">
                <a:solidFill>
                  <a:schemeClr val="tx1"/>
                </a:solidFill>
                <a:latin typeface="Times New Roman" pitchFamily="18" charset="0"/>
                <a:cs typeface="Times New Roman" pitchFamily="18" charset="0"/>
              </a:rPr>
              <a:t>	Выпуск №4					стр. 2</a:t>
            </a:r>
          </a:p>
          <a:p>
            <a:r>
              <a:rPr lang="ru-RU" sz="1000" dirty="0" smtClean="0">
                <a:solidFill>
                  <a:schemeClr val="tx1"/>
                </a:solidFill>
                <a:latin typeface="Times New Roman" pitchFamily="18" charset="0"/>
                <a:cs typeface="Times New Roman" pitchFamily="18" charset="0"/>
              </a:rPr>
              <a:t>	Школьные </a:t>
            </a:r>
            <a:r>
              <a:rPr lang="ru-RU" sz="1000" dirty="0">
                <a:solidFill>
                  <a:schemeClr val="tx1"/>
                </a:solidFill>
                <a:latin typeface="Times New Roman" pitchFamily="18" charset="0"/>
                <a:cs typeface="Times New Roman" pitchFamily="18" charset="0"/>
              </a:rPr>
              <a:t>будни</a:t>
            </a:r>
          </a:p>
          <a:p>
            <a:pPr algn="ctr"/>
            <a:endParaRPr lang="ru-RU" dirty="0">
              <a:solidFill>
                <a:schemeClr val="tx1"/>
              </a:solidFill>
            </a:endParaRPr>
          </a:p>
        </p:txBody>
      </p:sp>
      <p:sp>
        <p:nvSpPr>
          <p:cNvPr id="3" name="Прямоугольник 2"/>
          <p:cNvSpPr/>
          <p:nvPr/>
        </p:nvSpPr>
        <p:spPr>
          <a:xfrm>
            <a:off x="4437112" y="389404"/>
            <a:ext cx="2420888" cy="288032"/>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Лента новостей</a:t>
            </a:r>
            <a:endPar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5"/>
          <p:cNvSpPr>
            <a:spLocks noChangeArrowheads="1"/>
          </p:cNvSpPr>
          <p:nvPr/>
        </p:nvSpPr>
        <p:spPr bwMode="auto">
          <a:xfrm>
            <a:off x="0" y="15621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33CC"/>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0" y="269557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33CC"/>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Box 4"/>
          <p:cNvSpPr txBox="1"/>
          <p:nvPr/>
        </p:nvSpPr>
        <p:spPr>
          <a:xfrm>
            <a:off x="-140788" y="703521"/>
            <a:ext cx="5846305" cy="338554"/>
          </a:xfrm>
          <a:prstGeom prst="rect">
            <a:avLst/>
          </a:prstGeom>
          <a:noFill/>
        </p:spPr>
        <p:txBody>
          <a:bodyPr wrap="square" rtlCol="0">
            <a:spAutoFit/>
          </a:bodyPr>
          <a:lstStyle/>
          <a:p>
            <a:pPr algn="ctr"/>
            <a:r>
              <a:rPr lang="ru-RU" sz="1600" b="1" cap="all" dirty="0" smtClean="0">
                <a:solidFill>
                  <a:schemeClr val="tx2">
                    <a:lumMod val="75000"/>
                  </a:schemeClr>
                </a:solidFill>
                <a:latin typeface="Times New Roman" pitchFamily="18" charset="0"/>
                <a:cs typeface="Times New Roman" pitchFamily="18" charset="0"/>
              </a:rPr>
              <a:t>Куйбышев – запасная столица</a:t>
            </a:r>
            <a:endParaRPr lang="ru-RU" sz="1600" b="1" cap="all" dirty="0">
              <a:solidFill>
                <a:schemeClr val="tx2">
                  <a:lumMod val="75000"/>
                </a:schemeClr>
              </a:solidFill>
              <a:latin typeface="Times New Roman" pitchFamily="18" charset="0"/>
              <a:cs typeface="Times New Roman" pitchFamily="18" charset="0"/>
            </a:endParaRPr>
          </a:p>
        </p:txBody>
      </p:sp>
      <p:sp>
        <p:nvSpPr>
          <p:cNvPr id="11" name="TextBox 10"/>
          <p:cNvSpPr txBox="1"/>
          <p:nvPr/>
        </p:nvSpPr>
        <p:spPr>
          <a:xfrm>
            <a:off x="2636913" y="6588224"/>
            <a:ext cx="4028456" cy="276999"/>
          </a:xfrm>
          <a:prstGeom prst="rect">
            <a:avLst/>
          </a:prstGeom>
          <a:noFill/>
        </p:spPr>
        <p:txBody>
          <a:bodyPr wrap="square" rtlCol="0">
            <a:spAutoFit/>
          </a:bodyPr>
          <a:lstStyle/>
          <a:p>
            <a:pPr lvl="0" algn="r"/>
            <a:r>
              <a:rPr lang="ru-RU" sz="1200" i="1" dirty="0">
                <a:solidFill>
                  <a:prstClr val="black"/>
                </a:solidFill>
                <a:latin typeface="Times New Roman" pitchFamily="18" charset="0"/>
                <a:cs typeface="Times New Roman" pitchFamily="18" charset="0"/>
              </a:rPr>
              <a:t>Пресс-центр ГБОУ СОШ №</a:t>
            </a:r>
            <a:r>
              <a:rPr lang="ru-RU" sz="1200" i="1" dirty="0" smtClean="0">
                <a:solidFill>
                  <a:prstClr val="black"/>
                </a:solidFill>
                <a:latin typeface="Times New Roman" pitchFamily="18" charset="0"/>
                <a:cs typeface="Times New Roman" pitchFamily="18" charset="0"/>
              </a:rPr>
              <a:t>1 им</a:t>
            </a:r>
            <a:r>
              <a:rPr lang="ru-RU" sz="1200" i="1" dirty="0">
                <a:solidFill>
                  <a:prstClr val="black"/>
                </a:solidFill>
                <a:latin typeface="Times New Roman" pitchFamily="18" charset="0"/>
                <a:cs typeface="Times New Roman" pitchFamily="18" charset="0"/>
              </a:rPr>
              <a:t>. И.М. Кузнецова</a:t>
            </a:r>
          </a:p>
        </p:txBody>
      </p:sp>
      <p:sp>
        <p:nvSpPr>
          <p:cNvPr id="4" name="TextBox 3"/>
          <p:cNvSpPr txBox="1"/>
          <p:nvPr/>
        </p:nvSpPr>
        <p:spPr>
          <a:xfrm>
            <a:off x="116632" y="971600"/>
            <a:ext cx="4707278" cy="1569660"/>
          </a:xfrm>
          <a:prstGeom prst="rect">
            <a:avLst/>
          </a:prstGeom>
          <a:noFill/>
        </p:spPr>
        <p:txBody>
          <a:bodyPr wrap="square" rtlCol="0">
            <a:spAutoFit/>
          </a:bodyPr>
          <a:lstStyle/>
          <a:p>
            <a:pPr algn="just"/>
            <a:r>
              <a:rPr lang="ru-RU" sz="1200" dirty="0" smtClean="0">
                <a:latin typeface="Times New Roman" panose="02020603050405020304" pitchFamily="18" charset="0"/>
                <a:cs typeface="Times New Roman" panose="02020603050405020304" pitchFamily="18" charset="0"/>
              </a:rPr>
              <a:t>Недавно </a:t>
            </a:r>
            <a:r>
              <a:rPr lang="ru-RU" sz="1200" dirty="0">
                <a:latin typeface="Times New Roman" panose="02020603050405020304" pitchFamily="18" charset="0"/>
                <a:cs typeface="Times New Roman" panose="02020603050405020304" pitchFamily="18" charset="0"/>
              </a:rPr>
              <a:t>прошел конкурс </a:t>
            </a:r>
            <a:r>
              <a:rPr lang="ru-RU" sz="1200" dirty="0" smtClean="0">
                <a:latin typeface="Times New Roman" panose="02020603050405020304" pitchFamily="18" charset="0"/>
                <a:cs typeface="Times New Roman" panose="02020603050405020304" pitchFamily="18" charset="0"/>
              </a:rPr>
              <a:t>«Куйбышев-запасная столица». </a:t>
            </a:r>
            <a:r>
              <a:rPr lang="ru-RU" sz="1200" dirty="0">
                <a:latin typeface="Times New Roman" panose="02020603050405020304" pitchFamily="18" charset="0"/>
                <a:cs typeface="Times New Roman" panose="02020603050405020304" pitchFamily="18" charset="0"/>
              </a:rPr>
              <a:t>В этом конкурсе участвовали ученицы 8а класса: Минаева Мария, </a:t>
            </a:r>
            <a:r>
              <a:rPr lang="ru-RU" sz="1200" dirty="0" err="1">
                <a:latin typeface="Times New Roman" panose="02020603050405020304" pitchFamily="18" charset="0"/>
                <a:cs typeface="Times New Roman" panose="02020603050405020304" pitchFamily="18" charset="0"/>
              </a:rPr>
              <a:t>Чернокожева</a:t>
            </a:r>
            <a:r>
              <a:rPr lang="ru-RU" sz="1200" dirty="0">
                <a:latin typeface="Times New Roman" panose="02020603050405020304" pitchFamily="18" charset="0"/>
                <a:cs typeface="Times New Roman" panose="02020603050405020304" pitchFamily="18" charset="0"/>
              </a:rPr>
              <a:t> Милана, </a:t>
            </a:r>
            <a:r>
              <a:rPr lang="ru-RU" sz="1200" dirty="0" err="1">
                <a:latin typeface="Times New Roman" panose="02020603050405020304" pitchFamily="18" charset="0"/>
                <a:cs typeface="Times New Roman" panose="02020603050405020304" pitchFamily="18" charset="0"/>
              </a:rPr>
              <a:t>Чуканова</a:t>
            </a:r>
            <a:r>
              <a:rPr lang="ru-RU" sz="1200" dirty="0">
                <a:latin typeface="Times New Roman" panose="02020603050405020304" pitchFamily="18" charset="0"/>
                <a:cs typeface="Times New Roman" panose="02020603050405020304" pitchFamily="18" charset="0"/>
              </a:rPr>
              <a:t> Екатерина и </a:t>
            </a:r>
            <a:r>
              <a:rPr lang="ru-RU" sz="1200" dirty="0" err="1">
                <a:latin typeface="Times New Roman" panose="02020603050405020304" pitchFamily="18" charset="0"/>
                <a:cs typeface="Times New Roman" panose="02020603050405020304" pitchFamily="18" charset="0"/>
              </a:rPr>
              <a:t>Шляхтина</a:t>
            </a:r>
            <a:r>
              <a:rPr lang="ru-RU" sz="1200" dirty="0">
                <a:latin typeface="Times New Roman" panose="02020603050405020304" pitchFamily="18" charset="0"/>
                <a:cs typeface="Times New Roman" panose="02020603050405020304" pitchFamily="18" charset="0"/>
              </a:rPr>
              <a:t> Алина. Помогал им учитель обществознания и </a:t>
            </a:r>
            <a:r>
              <a:rPr lang="ru-RU" sz="1200" dirty="0" smtClean="0">
                <a:latin typeface="Times New Roman" panose="02020603050405020304" pitchFamily="18" charset="0"/>
                <a:cs typeface="Times New Roman" panose="02020603050405020304" pitchFamily="18" charset="0"/>
              </a:rPr>
              <a:t>истории </a:t>
            </a:r>
            <a:r>
              <a:rPr lang="ru-RU" sz="1200" dirty="0">
                <a:latin typeface="Times New Roman" panose="02020603050405020304" pitchFamily="18" charset="0"/>
                <a:cs typeface="Times New Roman" panose="02020603050405020304" pitchFamily="18" charset="0"/>
              </a:rPr>
              <a:t>Сергеева Юлия </a:t>
            </a:r>
            <a:r>
              <a:rPr lang="ru-RU" sz="1200" dirty="0" err="1">
                <a:latin typeface="Times New Roman" panose="02020603050405020304" pitchFamily="18" charset="0"/>
                <a:cs typeface="Times New Roman" panose="02020603050405020304" pitchFamily="18" charset="0"/>
              </a:rPr>
              <a:t>Камиловна</a:t>
            </a:r>
            <a:r>
              <a:rPr lang="ru-RU" sz="1200" dirty="0" smtClean="0">
                <a:latin typeface="Times New Roman" panose="02020603050405020304" pitchFamily="18" charset="0"/>
                <a:cs typeface="Times New Roman" panose="02020603050405020304" pitchFamily="18" charset="0"/>
              </a:rPr>
              <a:t>. По </a:t>
            </a:r>
            <a:r>
              <a:rPr lang="ru-RU" sz="1200" dirty="0">
                <a:latin typeface="Times New Roman" panose="02020603050405020304" pitchFamily="18" charset="0"/>
                <a:cs typeface="Times New Roman" panose="02020603050405020304" pitchFamily="18" charset="0"/>
              </a:rPr>
              <a:t>результатам конкурса Минаева Мария заняла 1 место, </a:t>
            </a:r>
            <a:r>
              <a:rPr lang="ru-RU" sz="1200" dirty="0" err="1">
                <a:latin typeface="Times New Roman" panose="02020603050405020304" pitchFamily="18" charset="0"/>
                <a:cs typeface="Times New Roman" panose="02020603050405020304" pitchFamily="18" charset="0"/>
              </a:rPr>
              <a:t>Чуканова</a:t>
            </a:r>
            <a:r>
              <a:rPr lang="ru-RU" sz="1200" dirty="0">
                <a:latin typeface="Times New Roman" panose="02020603050405020304" pitchFamily="18" charset="0"/>
                <a:cs typeface="Times New Roman" panose="02020603050405020304" pitchFamily="18" charset="0"/>
              </a:rPr>
              <a:t> Екатерина заняла 2 место. К </a:t>
            </a:r>
            <a:r>
              <a:rPr lang="ru-RU" sz="1200" dirty="0" smtClean="0">
                <a:latin typeface="Times New Roman" panose="02020603050405020304" pitchFamily="18" charset="0"/>
                <a:cs typeface="Times New Roman" panose="02020603050405020304" pitchFamily="18" charset="0"/>
              </a:rPr>
              <a:t>сожалению, </a:t>
            </a:r>
            <a:r>
              <a:rPr lang="ru-RU" sz="1200" dirty="0">
                <a:latin typeface="Times New Roman" panose="02020603050405020304" pitchFamily="18" charset="0"/>
                <a:cs typeface="Times New Roman" panose="02020603050405020304" pitchFamily="18" charset="0"/>
              </a:rPr>
              <a:t>другим девочкам не удалось занять место, но в следующий </a:t>
            </a:r>
            <a:r>
              <a:rPr lang="ru-RU" sz="1200" dirty="0" smtClean="0">
                <a:latin typeface="Times New Roman" panose="02020603050405020304" pitchFamily="18" charset="0"/>
                <a:cs typeface="Times New Roman" panose="02020603050405020304" pitchFamily="18" charset="0"/>
              </a:rPr>
              <a:t>раз </a:t>
            </a:r>
            <a:r>
              <a:rPr lang="ru-RU" sz="1200" dirty="0">
                <a:latin typeface="Times New Roman" panose="02020603050405020304" pitchFamily="18" charset="0"/>
                <a:cs typeface="Times New Roman" panose="02020603050405020304" pitchFamily="18" charset="0"/>
              </a:rPr>
              <a:t>они учтут свои ошибки и обязательно займут призовое место.</a:t>
            </a:r>
          </a:p>
        </p:txBody>
      </p:sp>
      <p:pic>
        <p:nvPicPr>
          <p:cNvPr id="3074" name="Picture 2" descr="https://pp.userapi.com/c831109/v831109087/20606/21x8XM5Yx4c.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830" r="5689"/>
          <a:stretch/>
        </p:blipFill>
        <p:spPr bwMode="auto">
          <a:xfrm>
            <a:off x="4931061" y="719366"/>
            <a:ext cx="1440160" cy="17415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37552" y="2402760"/>
            <a:ext cx="2041545" cy="276999"/>
          </a:xfrm>
          <a:prstGeom prst="rect">
            <a:avLst/>
          </a:prstGeom>
          <a:noFill/>
        </p:spPr>
        <p:txBody>
          <a:bodyPr wrap="square" rtlCol="0">
            <a:spAutoFit/>
          </a:bodyPr>
          <a:lstStyle/>
          <a:p>
            <a:pPr algn="r"/>
            <a:r>
              <a:rPr lang="ru-RU" sz="1200" i="1" dirty="0" smtClean="0">
                <a:latin typeface="Times New Roman" panose="02020603050405020304" pitchFamily="18" charset="0"/>
                <a:cs typeface="Times New Roman" panose="02020603050405020304" pitchFamily="18" charset="0"/>
              </a:rPr>
              <a:t>Пресс-центр 8а класса</a:t>
            </a:r>
            <a:endParaRPr lang="ru-RU" sz="1200" i="1" dirty="0">
              <a:latin typeface="Times New Roman" panose="02020603050405020304" pitchFamily="18" charset="0"/>
              <a:cs typeface="Times New Roman" panose="02020603050405020304" pitchFamily="18" charset="0"/>
            </a:endParaRPr>
          </a:p>
        </p:txBody>
      </p:sp>
      <p:cxnSp>
        <p:nvCxnSpPr>
          <p:cNvPr id="12" name="Прямая соединительная линия 11"/>
          <p:cNvCxnSpPr/>
          <p:nvPr/>
        </p:nvCxnSpPr>
        <p:spPr>
          <a:xfrm>
            <a:off x="64311" y="2695575"/>
            <a:ext cx="6858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9771" y="2906712"/>
            <a:ext cx="6504196" cy="1200329"/>
          </a:xfrm>
          <a:prstGeom prst="rect">
            <a:avLst/>
          </a:prstGeom>
          <a:noFill/>
        </p:spPr>
        <p:txBody>
          <a:bodyPr wrap="square" rtlCol="0">
            <a:spAutoFit/>
          </a:bodyPr>
          <a:lstStyle/>
          <a:p>
            <a:pPr algn="just"/>
            <a:r>
              <a:rPr lang="ru-RU" sz="1200" dirty="0">
                <a:latin typeface="Times New Roman" panose="02020603050405020304" pitchFamily="18" charset="0"/>
                <a:cs typeface="Times New Roman" panose="02020603050405020304" pitchFamily="18" charset="0"/>
              </a:rPr>
              <a:t>26 ноября </a:t>
            </a:r>
            <a:r>
              <a:rPr lang="ru-RU" sz="1200" dirty="0" smtClean="0">
                <a:latin typeface="Times New Roman" panose="02020603050405020304" pitchFamily="18" charset="0"/>
                <a:cs typeface="Times New Roman" panose="02020603050405020304" pitchFamily="18" charset="0"/>
              </a:rPr>
              <a:t>на базе ГБОУ СОШ №2 «ОЦ» </a:t>
            </a:r>
            <a:r>
              <a:rPr lang="ru-RU" sz="1200" dirty="0" err="1" smtClean="0">
                <a:latin typeface="Times New Roman" panose="02020603050405020304" pitchFamily="18" charset="0"/>
                <a:cs typeface="Times New Roman" panose="02020603050405020304" pitchFamily="18" charset="0"/>
              </a:rPr>
              <a:t>им.Г.А.Смолякова</a:t>
            </a:r>
            <a:r>
              <a:rPr lang="ru-RU" sz="1200" dirty="0" smtClean="0">
                <a:latin typeface="Times New Roman" panose="02020603050405020304" pitchFamily="18" charset="0"/>
                <a:cs typeface="Times New Roman" panose="02020603050405020304" pitchFamily="18" charset="0"/>
              </a:rPr>
              <a:t> с.Большая Черниговка проходил «Географический диктант». От </a:t>
            </a:r>
            <a:r>
              <a:rPr lang="ru-RU" sz="1200" dirty="0">
                <a:latin typeface="Times New Roman" panose="02020603050405020304" pitchFamily="18" charset="0"/>
                <a:cs typeface="Times New Roman" panose="02020603050405020304" pitchFamily="18" charset="0"/>
              </a:rPr>
              <a:t>нашей школы принимало участие 8 </a:t>
            </a:r>
            <a:r>
              <a:rPr lang="ru-RU" sz="1200" dirty="0" smtClean="0">
                <a:latin typeface="Times New Roman" panose="02020603050405020304" pitchFamily="18" charset="0"/>
                <a:cs typeface="Times New Roman" panose="02020603050405020304" pitchFamily="18" charset="0"/>
              </a:rPr>
              <a:t>человек: </a:t>
            </a:r>
            <a:r>
              <a:rPr lang="ru-RU" sz="1200" dirty="0">
                <a:latin typeface="Times New Roman" panose="02020603050405020304" pitchFamily="18" charset="0"/>
                <a:cs typeface="Times New Roman" panose="02020603050405020304" pitchFamily="18" charset="0"/>
              </a:rPr>
              <a:t>Минаева </a:t>
            </a:r>
            <a:r>
              <a:rPr lang="ru-RU" sz="1200" dirty="0" smtClean="0">
                <a:latin typeface="Times New Roman" panose="02020603050405020304" pitchFamily="18" charset="0"/>
                <a:cs typeface="Times New Roman" panose="02020603050405020304" pitchFamily="18" charset="0"/>
              </a:rPr>
              <a:t>Мария, </a:t>
            </a:r>
            <a:r>
              <a:rPr lang="ru-RU" sz="1200" dirty="0" err="1" smtClean="0">
                <a:latin typeface="Times New Roman" panose="02020603050405020304" pitchFamily="18" charset="0"/>
                <a:cs typeface="Times New Roman" panose="02020603050405020304" pitchFamily="18" charset="0"/>
              </a:rPr>
              <a:t>Чернокожева</a:t>
            </a:r>
            <a:r>
              <a:rPr lang="ru-RU" sz="1200" dirty="0" smtClean="0">
                <a:latin typeface="Times New Roman" panose="02020603050405020304" pitchFamily="18" charset="0"/>
                <a:cs typeface="Times New Roman" panose="02020603050405020304" pitchFamily="18" charset="0"/>
              </a:rPr>
              <a:t> Милана, </a:t>
            </a:r>
            <a:r>
              <a:rPr lang="ru-RU" sz="1200" dirty="0" err="1" smtClean="0">
                <a:latin typeface="Times New Roman" panose="02020603050405020304" pitchFamily="18" charset="0"/>
                <a:cs typeface="Times New Roman" panose="02020603050405020304" pitchFamily="18" charset="0"/>
              </a:rPr>
              <a:t>Чуканова</a:t>
            </a:r>
            <a:r>
              <a:rPr lang="ru-RU" sz="1200" dirty="0" smtClean="0">
                <a:latin typeface="Times New Roman" panose="02020603050405020304" pitchFamily="18" charset="0"/>
                <a:cs typeface="Times New Roman" panose="02020603050405020304" pitchFamily="18" charset="0"/>
              </a:rPr>
              <a:t> Екатерина, </a:t>
            </a:r>
            <a:r>
              <a:rPr lang="ru-RU" sz="1200" dirty="0" err="1" smtClean="0">
                <a:latin typeface="Times New Roman" panose="02020603050405020304" pitchFamily="18" charset="0"/>
                <a:cs typeface="Times New Roman" panose="02020603050405020304" pitchFamily="18" charset="0"/>
              </a:rPr>
              <a:t>Бухмарова</a:t>
            </a:r>
            <a:r>
              <a:rPr lang="ru-RU" sz="1200" dirty="0" smtClean="0">
                <a:latin typeface="Times New Roman" panose="02020603050405020304" pitchFamily="18" charset="0"/>
                <a:cs typeface="Times New Roman" panose="02020603050405020304" pitchFamily="18" charset="0"/>
              </a:rPr>
              <a:t> Полина, Белова Дарья, </a:t>
            </a:r>
            <a:r>
              <a:rPr lang="ru-RU" sz="1200" dirty="0" err="1" smtClean="0">
                <a:latin typeface="Times New Roman" panose="02020603050405020304" pitchFamily="18" charset="0"/>
                <a:cs typeface="Times New Roman" panose="02020603050405020304" pitchFamily="18" charset="0"/>
              </a:rPr>
              <a:t>Полатовский</a:t>
            </a:r>
            <a:r>
              <a:rPr lang="ru-RU" sz="1200" dirty="0" smtClean="0">
                <a:latin typeface="Times New Roman" panose="02020603050405020304" pitchFamily="18" charset="0"/>
                <a:cs typeface="Times New Roman" panose="02020603050405020304" pitchFamily="18" charset="0"/>
              </a:rPr>
              <a:t> Вадим, Худяков Вадим. Нужно </a:t>
            </a:r>
            <a:r>
              <a:rPr lang="ru-RU" sz="1200" dirty="0">
                <a:latin typeface="Times New Roman" panose="02020603050405020304" pitchFamily="18" charset="0"/>
                <a:cs typeface="Times New Roman" panose="02020603050405020304" pitchFamily="18" charset="0"/>
              </a:rPr>
              <a:t>признаться, что вопросы были средней степени сложности, но мы думаем, что мы справились. </a:t>
            </a:r>
            <a:r>
              <a:rPr lang="ru-RU" sz="1200" dirty="0" smtClean="0">
                <a:latin typeface="Times New Roman" panose="02020603050405020304" pitchFamily="18" charset="0"/>
                <a:cs typeface="Times New Roman" panose="02020603050405020304" pitchFamily="18" charset="0"/>
              </a:rPr>
              <a:t>Было </a:t>
            </a:r>
            <a:r>
              <a:rPr lang="ru-RU" sz="1200" dirty="0">
                <a:latin typeface="Times New Roman" panose="02020603050405020304" pitchFamily="18" charset="0"/>
                <a:cs typeface="Times New Roman" panose="02020603050405020304" pitchFamily="18" charset="0"/>
              </a:rPr>
              <a:t>очень интересно, мы надеемся, что в следующем году нам еще раз представится возможность принять участие.</a:t>
            </a:r>
          </a:p>
        </p:txBody>
      </p:sp>
      <p:sp>
        <p:nvSpPr>
          <p:cNvPr id="19" name="TextBox 18"/>
          <p:cNvSpPr txBox="1"/>
          <p:nvPr/>
        </p:nvSpPr>
        <p:spPr>
          <a:xfrm>
            <a:off x="491733" y="2697415"/>
            <a:ext cx="5846305" cy="338554"/>
          </a:xfrm>
          <a:prstGeom prst="rect">
            <a:avLst/>
          </a:prstGeom>
          <a:noFill/>
        </p:spPr>
        <p:txBody>
          <a:bodyPr wrap="square" rtlCol="0">
            <a:spAutoFit/>
          </a:bodyPr>
          <a:lstStyle/>
          <a:p>
            <a:pPr algn="ctr"/>
            <a:r>
              <a:rPr lang="ru-RU" sz="1600" b="1" cap="all" dirty="0" smtClean="0">
                <a:solidFill>
                  <a:schemeClr val="tx2">
                    <a:lumMod val="75000"/>
                  </a:schemeClr>
                </a:solidFill>
                <a:latin typeface="Times New Roman" pitchFamily="18" charset="0"/>
                <a:cs typeface="Times New Roman" pitchFamily="18" charset="0"/>
              </a:rPr>
              <a:t>Географический диктант</a:t>
            </a:r>
            <a:endParaRPr lang="ru-RU" sz="1600" b="1" cap="all" dirty="0">
              <a:solidFill>
                <a:schemeClr val="tx2">
                  <a:lumMod val="75000"/>
                </a:schemeClr>
              </a:solidFill>
              <a:latin typeface="Times New Roman" pitchFamily="18" charset="0"/>
              <a:cs typeface="Times New Roman" pitchFamily="18" charset="0"/>
            </a:endParaRPr>
          </a:p>
        </p:txBody>
      </p:sp>
      <p:sp>
        <p:nvSpPr>
          <p:cNvPr id="14" name="TextBox 13"/>
          <p:cNvSpPr txBox="1"/>
          <p:nvPr/>
        </p:nvSpPr>
        <p:spPr>
          <a:xfrm>
            <a:off x="3773647" y="3830041"/>
            <a:ext cx="2880320" cy="276999"/>
          </a:xfrm>
          <a:prstGeom prst="rect">
            <a:avLst/>
          </a:prstGeom>
          <a:noFill/>
        </p:spPr>
        <p:txBody>
          <a:bodyPr wrap="square" rtlCol="0">
            <a:spAutoFit/>
          </a:bodyPr>
          <a:lstStyle/>
          <a:p>
            <a:pPr algn="r"/>
            <a:r>
              <a:rPr lang="ru-RU" sz="1200" i="1" dirty="0" smtClean="0">
                <a:latin typeface="Times New Roman" panose="02020603050405020304" pitchFamily="18" charset="0"/>
                <a:cs typeface="Times New Roman" panose="02020603050405020304" pitchFamily="18" charset="0"/>
              </a:rPr>
              <a:t>Минаева Мария, ученица 8а класса</a:t>
            </a:r>
            <a:endParaRPr lang="ru-RU" sz="1200" i="1" dirty="0">
              <a:latin typeface="Times New Roman" panose="02020603050405020304" pitchFamily="18" charset="0"/>
              <a:cs typeface="Times New Roman" panose="02020603050405020304" pitchFamily="18" charset="0"/>
            </a:endParaRPr>
          </a:p>
        </p:txBody>
      </p:sp>
      <p:cxnSp>
        <p:nvCxnSpPr>
          <p:cNvPr id="16" name="Прямая соединительная линия 15"/>
          <p:cNvCxnSpPr/>
          <p:nvPr/>
        </p:nvCxnSpPr>
        <p:spPr>
          <a:xfrm>
            <a:off x="0" y="4112686"/>
            <a:ext cx="68580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636912" y="4365107"/>
            <a:ext cx="4025071" cy="1384995"/>
          </a:xfrm>
          <a:prstGeom prst="rect">
            <a:avLst/>
          </a:prstGeom>
          <a:noFill/>
        </p:spPr>
        <p:txBody>
          <a:bodyPr wrap="square" rtlCol="0">
            <a:spAutoFit/>
          </a:bodyPr>
          <a:lstStyle/>
          <a:p>
            <a:pPr algn="just"/>
            <a:r>
              <a:rPr lang="ru-RU" sz="1200" dirty="0" smtClean="0">
                <a:latin typeface="Times New Roman" panose="02020603050405020304" pitchFamily="18" charset="0"/>
                <a:cs typeface="Times New Roman" panose="02020603050405020304" pitchFamily="18" charset="0"/>
              </a:rPr>
              <a:t>1 декабря – Всемирный день борьбы со СПИДом. Так совпало, что в этот день на базе ГБОУ СОШ №1 им.И.М.Кузнецова проходило первое внеконкурсное мероприятие «Учитель года – 2018» - визитная карточка. Во время выступления одной из участниц конкурса – </a:t>
            </a:r>
            <a:r>
              <a:rPr lang="ru-RU" sz="1200" dirty="0" err="1" smtClean="0">
                <a:latin typeface="Times New Roman" panose="02020603050405020304" pitchFamily="18" charset="0"/>
                <a:cs typeface="Times New Roman" panose="02020603050405020304" pitchFamily="18" charset="0"/>
              </a:rPr>
              <a:t>Д.К.Кзылбаевой</a:t>
            </a:r>
            <a:r>
              <a:rPr lang="ru-RU" sz="1200" dirty="0" smtClean="0">
                <a:latin typeface="Times New Roman" panose="02020603050405020304" pitchFamily="18" charset="0"/>
                <a:cs typeface="Times New Roman" panose="02020603050405020304" pitchFamily="18" charset="0"/>
              </a:rPr>
              <a:t>, ее воспитанники студии «</a:t>
            </a:r>
            <a:r>
              <a:rPr lang="ru-RU" sz="1200" dirty="0" err="1" smtClean="0">
                <a:latin typeface="Times New Roman" panose="02020603050405020304" pitchFamily="18" charset="0"/>
                <a:cs typeface="Times New Roman" panose="02020603050405020304" pitchFamily="18" charset="0"/>
              </a:rPr>
              <a:t>Синема</a:t>
            </a:r>
            <a:r>
              <a:rPr lang="ru-RU" sz="1200" dirty="0" smtClean="0">
                <a:latin typeface="Times New Roman" panose="02020603050405020304" pitchFamily="18" charset="0"/>
                <a:cs typeface="Times New Roman" panose="02020603050405020304" pitchFamily="18" charset="0"/>
              </a:rPr>
              <a:t>» рассказали об этом со сцены.</a:t>
            </a:r>
          </a:p>
        </p:txBody>
      </p:sp>
      <p:pic>
        <p:nvPicPr>
          <p:cNvPr id="3075" name="Picture 3" descr="C:\Users\User\Desktop\новое 4 12\153___12\IMG_02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752" y="4211960"/>
            <a:ext cx="1999519" cy="144016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908276" y="4112686"/>
            <a:ext cx="3789040" cy="338554"/>
          </a:xfrm>
          <a:prstGeom prst="rect">
            <a:avLst/>
          </a:prstGeom>
          <a:noFill/>
        </p:spPr>
        <p:txBody>
          <a:bodyPr wrap="square" rtlCol="0">
            <a:spAutoFit/>
          </a:bodyPr>
          <a:lstStyle/>
          <a:p>
            <a:pPr algn="ctr"/>
            <a:r>
              <a:rPr lang="ru-RU" sz="1600" b="1" cap="all" dirty="0" smtClean="0">
                <a:solidFill>
                  <a:schemeClr val="tx2">
                    <a:lumMod val="75000"/>
                  </a:schemeClr>
                </a:solidFill>
                <a:latin typeface="Times New Roman" pitchFamily="18" charset="0"/>
                <a:cs typeface="Times New Roman" pitchFamily="18" charset="0"/>
              </a:rPr>
              <a:t>Проблема </a:t>
            </a:r>
            <a:r>
              <a:rPr lang="en-US" sz="1600" b="1" cap="all" dirty="0" smtClean="0">
                <a:solidFill>
                  <a:schemeClr val="tx2">
                    <a:lumMod val="75000"/>
                  </a:schemeClr>
                </a:solidFill>
                <a:latin typeface="Times New Roman" pitchFamily="18" charset="0"/>
                <a:cs typeface="Times New Roman" pitchFamily="18" charset="0"/>
              </a:rPr>
              <a:t>XXI </a:t>
            </a:r>
            <a:r>
              <a:rPr lang="ru-RU" sz="1600" b="1" cap="all" dirty="0" smtClean="0">
                <a:solidFill>
                  <a:schemeClr val="tx2">
                    <a:lumMod val="75000"/>
                  </a:schemeClr>
                </a:solidFill>
                <a:latin typeface="Times New Roman" pitchFamily="18" charset="0"/>
                <a:cs typeface="Times New Roman" pitchFamily="18" charset="0"/>
              </a:rPr>
              <a:t>века</a:t>
            </a:r>
            <a:endParaRPr lang="ru-RU" sz="1600" b="1" cap="all" dirty="0">
              <a:solidFill>
                <a:schemeClr val="tx2">
                  <a:lumMod val="75000"/>
                </a:schemeClr>
              </a:solidFill>
              <a:latin typeface="Times New Roman" pitchFamily="18" charset="0"/>
              <a:cs typeface="Times New Roman" pitchFamily="18" charset="0"/>
            </a:endParaRPr>
          </a:p>
        </p:txBody>
      </p:sp>
      <p:sp>
        <p:nvSpPr>
          <p:cNvPr id="20" name="TextBox 19"/>
          <p:cNvSpPr txBox="1"/>
          <p:nvPr/>
        </p:nvSpPr>
        <p:spPr>
          <a:xfrm>
            <a:off x="179578" y="5652120"/>
            <a:ext cx="6444581" cy="1015663"/>
          </a:xfrm>
          <a:prstGeom prst="rect">
            <a:avLst/>
          </a:prstGeom>
          <a:noFill/>
        </p:spPr>
        <p:txBody>
          <a:bodyPr wrap="square" rtlCol="0">
            <a:spAutoFit/>
          </a:bodyPr>
          <a:lstStyle/>
          <a:p>
            <a:pPr algn="just"/>
            <a:r>
              <a:rPr lang="ru-RU" sz="1200" dirty="0">
                <a:latin typeface="Times New Roman" panose="02020603050405020304" pitchFamily="18" charset="0"/>
                <a:cs typeface="Times New Roman" panose="02020603050405020304" pitchFamily="18" charset="0"/>
              </a:rPr>
              <a:t>О</a:t>
            </a:r>
            <a:r>
              <a:rPr lang="ru-RU" sz="1200" dirty="0" smtClean="0">
                <a:latin typeface="Times New Roman" panose="02020603050405020304" pitchFamily="18" charset="0"/>
                <a:cs typeface="Times New Roman" panose="02020603050405020304" pitchFamily="18" charset="0"/>
              </a:rPr>
              <a:t>бучающиеся </a:t>
            </a:r>
            <a:r>
              <a:rPr lang="ru-RU" sz="1200" dirty="0">
                <a:latin typeface="Times New Roman" panose="02020603050405020304" pitchFamily="18" charset="0"/>
                <a:cs typeface="Times New Roman" panose="02020603050405020304" pitchFamily="18" charset="0"/>
              </a:rPr>
              <a:t>нашей школы в этот день надели </a:t>
            </a:r>
            <a:r>
              <a:rPr lang="ru-RU" sz="1200" dirty="0" smtClean="0">
                <a:latin typeface="Times New Roman" panose="02020603050405020304" pitchFamily="18" charset="0"/>
                <a:cs typeface="Times New Roman" panose="02020603050405020304" pitchFamily="18" charset="0"/>
              </a:rPr>
              <a:t>символ борьбы </a:t>
            </a:r>
            <a:r>
              <a:rPr lang="ru-RU" sz="1200" dirty="0">
                <a:latin typeface="Times New Roman" panose="02020603050405020304" pitchFamily="18" charset="0"/>
                <a:cs typeface="Times New Roman" panose="02020603050405020304" pitchFamily="18" charset="0"/>
              </a:rPr>
              <a:t>со СПИДом – красную  ленту.</a:t>
            </a:r>
          </a:p>
          <a:p>
            <a:pPr algn="just"/>
            <a:r>
              <a:rPr lang="ru-RU" sz="1200" dirty="0">
                <a:latin typeface="Times New Roman" panose="02020603050405020304" pitchFamily="18" charset="0"/>
                <a:cs typeface="Times New Roman" panose="02020603050405020304" pitchFamily="18" charset="0"/>
              </a:rPr>
              <a:t>Проблема эта давно находит отзыв в сердцах неравнодушных, возможно, проводимые акции и </a:t>
            </a:r>
            <a:r>
              <a:rPr lang="ru-RU" sz="1200" dirty="0" smtClean="0">
                <a:latin typeface="Times New Roman" panose="02020603050405020304" pitchFamily="18" charset="0"/>
                <a:cs typeface="Times New Roman" panose="02020603050405020304" pitchFamily="18" charset="0"/>
              </a:rPr>
              <a:t>мероприятия </a:t>
            </a:r>
            <a:r>
              <a:rPr lang="ru-RU" sz="1200" dirty="0">
                <a:latin typeface="Times New Roman" panose="02020603050405020304" pitchFamily="18" charset="0"/>
                <a:cs typeface="Times New Roman" panose="02020603050405020304" pitchFamily="18" charset="0"/>
              </a:rPr>
              <a:t>также способствуют снижению числа носителей СПИД и ВИЧ. По данным </a:t>
            </a:r>
            <a:r>
              <a:rPr lang="ru-RU" sz="1200" dirty="0" err="1">
                <a:latin typeface="Times New Roman" panose="02020603050405020304" pitchFamily="18" charset="0"/>
                <a:cs typeface="Times New Roman" panose="02020603050405020304" pitchFamily="18" charset="0"/>
              </a:rPr>
              <a:t>Роспотребнадзора</a:t>
            </a:r>
            <a:r>
              <a:rPr lang="ru-RU" sz="1200" dirty="0">
                <a:latin typeface="Times New Roman" panose="02020603050405020304" pitchFamily="18" charset="0"/>
                <a:cs typeface="Times New Roman" panose="02020603050405020304" pitchFamily="18" charset="0"/>
              </a:rPr>
              <a:t> РФ </a:t>
            </a:r>
            <a:r>
              <a:rPr lang="ru-RU" sz="1200" dirty="0" smtClean="0">
                <a:latin typeface="Times New Roman" panose="02020603050405020304" pitchFamily="18" charset="0"/>
                <a:cs typeface="Times New Roman" panose="02020603050405020304" pitchFamily="18" charset="0"/>
              </a:rPr>
              <a:t>за </a:t>
            </a:r>
            <a:r>
              <a:rPr lang="ru-RU" sz="1200" dirty="0">
                <a:latin typeface="Times New Roman" panose="02020603050405020304" pitchFamily="18" charset="0"/>
                <a:cs typeface="Times New Roman" panose="02020603050405020304" pitchFamily="18" charset="0"/>
              </a:rPr>
              <a:t>2016 </a:t>
            </a:r>
            <a:r>
              <a:rPr lang="ru-RU" sz="1200" dirty="0" smtClean="0">
                <a:latin typeface="Times New Roman" panose="02020603050405020304" pitchFamily="18" charset="0"/>
                <a:cs typeface="Times New Roman" panose="02020603050405020304" pitchFamily="18" charset="0"/>
              </a:rPr>
              <a:t>год </a:t>
            </a:r>
            <a:r>
              <a:rPr lang="ru-RU" sz="1200" dirty="0">
                <a:latin typeface="Times New Roman" panose="02020603050405020304" pitchFamily="18" charset="0"/>
                <a:cs typeface="Times New Roman" panose="02020603050405020304" pitchFamily="18" charset="0"/>
              </a:rPr>
              <a:t>Самарская область опустилась на 13 место в РФ по первичной заболеваемости ВИЧ-инфекцией (в 2010 году – 3 место, в 2013 году – 9 </a:t>
            </a:r>
            <a:r>
              <a:rPr lang="ru-RU" sz="1200" dirty="0" smtClean="0">
                <a:latin typeface="Times New Roman" panose="02020603050405020304" pitchFamily="18" charset="0"/>
                <a:cs typeface="Times New Roman" panose="02020603050405020304" pitchFamily="18" charset="0"/>
              </a:rPr>
              <a:t>место).</a:t>
            </a:r>
            <a:endParaRPr lang="ru-RU" sz="1200" dirty="0">
              <a:latin typeface="Times New Roman" panose="02020603050405020304" pitchFamily="18" charset="0"/>
              <a:cs typeface="Times New Roman" panose="02020603050405020304" pitchFamily="18" charset="0"/>
            </a:endParaRPr>
          </a:p>
        </p:txBody>
      </p:sp>
      <p:cxnSp>
        <p:nvCxnSpPr>
          <p:cNvPr id="22" name="Прямая соединительная линия 21"/>
          <p:cNvCxnSpPr/>
          <p:nvPr/>
        </p:nvCxnSpPr>
        <p:spPr>
          <a:xfrm>
            <a:off x="-140788" y="6848246"/>
            <a:ext cx="6922311"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49771" y="7867927"/>
            <a:ext cx="6578619" cy="938719"/>
          </a:xfrm>
          <a:prstGeom prst="rect">
            <a:avLst/>
          </a:prstGeom>
          <a:noFill/>
        </p:spPr>
        <p:txBody>
          <a:bodyPr wrap="square" rtlCol="0">
            <a:spAutoFit/>
          </a:bodyPr>
          <a:lstStyle/>
          <a:p>
            <a:pPr algn="just"/>
            <a:r>
              <a:rPr lang="ru-RU" sz="1100" dirty="0" smtClean="0">
                <a:latin typeface="Times New Roman" panose="02020603050405020304" pitchFamily="18" charset="0"/>
                <a:cs typeface="Times New Roman" panose="02020603050405020304" pitchFamily="18" charset="0"/>
              </a:rPr>
              <a:t>Достойно </a:t>
            </a:r>
            <a:r>
              <a:rPr lang="ru-RU" sz="1100" dirty="0">
                <a:latin typeface="Times New Roman" panose="02020603050405020304" pitchFamily="18" charset="0"/>
                <a:cs typeface="Times New Roman" panose="02020603050405020304" pitchFamily="18" charset="0"/>
              </a:rPr>
              <a:t>представили нашу школу ребята в двух возрастных номинациях:</a:t>
            </a:r>
          </a:p>
          <a:p>
            <a:pPr algn="just"/>
            <a:r>
              <a:rPr lang="ru-RU" sz="1100" dirty="0">
                <a:latin typeface="Times New Roman" panose="02020603050405020304" pitchFamily="18" charset="0"/>
                <a:cs typeface="Times New Roman" panose="02020603050405020304" pitchFamily="18" charset="0"/>
              </a:rPr>
              <a:t>Вторая возрастная группа (7-8 лет) – Ансамбль «</a:t>
            </a:r>
            <a:r>
              <a:rPr lang="ru-RU" sz="1100" dirty="0" err="1">
                <a:latin typeface="Times New Roman" panose="02020603050405020304" pitchFamily="18" charset="0"/>
                <a:cs typeface="Times New Roman" panose="02020603050405020304" pitchFamily="18" charset="0"/>
              </a:rPr>
              <a:t>Здрайверы</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(руководители </a:t>
            </a:r>
            <a:r>
              <a:rPr lang="ru-RU" sz="1100" dirty="0" err="1">
                <a:latin typeface="Times New Roman" panose="02020603050405020304" pitchFamily="18" charset="0"/>
                <a:cs typeface="Times New Roman" panose="02020603050405020304" pitchFamily="18" charset="0"/>
              </a:rPr>
              <a:t>Акбулатова</a:t>
            </a:r>
            <a:r>
              <a:rPr lang="ru-RU" sz="1100" dirty="0">
                <a:latin typeface="Times New Roman" panose="02020603050405020304" pitchFamily="18" charset="0"/>
                <a:cs typeface="Times New Roman" panose="02020603050405020304" pitchFamily="18" charset="0"/>
              </a:rPr>
              <a:t> А.А., Николаева Н.А</a:t>
            </a:r>
            <a:r>
              <a:rPr lang="ru-RU" sz="1100" dirty="0" smtClean="0">
                <a:latin typeface="Times New Roman" panose="02020603050405020304" pitchFamily="18" charset="0"/>
                <a:cs typeface="Times New Roman" panose="02020603050405020304" pitchFamily="18" charset="0"/>
              </a:rPr>
              <a:t>.) - </a:t>
            </a:r>
            <a:r>
              <a:rPr lang="ru-RU" sz="1100" dirty="0">
                <a:latin typeface="Times New Roman" panose="02020603050405020304" pitchFamily="18" charset="0"/>
                <a:cs typeface="Times New Roman" panose="02020603050405020304" pitchFamily="18" charset="0"/>
              </a:rPr>
              <a:t>3 место в номинации «Патриотическая песня</a:t>
            </a:r>
            <a:r>
              <a:rPr lang="ru-RU" sz="1100" dirty="0" smtClean="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a:p>
            <a:pPr algn="just"/>
            <a:r>
              <a:rPr lang="ru-RU" sz="1100" dirty="0">
                <a:latin typeface="Times New Roman" panose="02020603050405020304" pitchFamily="18" charset="0"/>
                <a:cs typeface="Times New Roman" panose="02020603050405020304" pitchFamily="18" charset="0"/>
              </a:rPr>
              <a:t>Четвертая возрастная группа (12-15 лет) – Минаева Мария, </a:t>
            </a:r>
            <a:r>
              <a:rPr lang="ru-RU" sz="1100" dirty="0" err="1">
                <a:latin typeface="Times New Roman" panose="02020603050405020304" pitchFamily="18" charset="0"/>
                <a:cs typeface="Times New Roman" panose="02020603050405020304" pitchFamily="18" charset="0"/>
              </a:rPr>
              <a:t>Бухмарова</a:t>
            </a:r>
            <a:r>
              <a:rPr lang="ru-RU" sz="1100" dirty="0">
                <a:latin typeface="Times New Roman" panose="02020603050405020304" pitchFamily="18" charset="0"/>
                <a:cs typeface="Times New Roman" panose="02020603050405020304" pitchFamily="18" charset="0"/>
              </a:rPr>
              <a:t> Полина, </a:t>
            </a:r>
            <a:r>
              <a:rPr lang="ru-RU" sz="1100" dirty="0" err="1">
                <a:latin typeface="Times New Roman" panose="02020603050405020304" pitchFamily="18" charset="0"/>
                <a:cs typeface="Times New Roman" panose="02020603050405020304" pitchFamily="18" charset="0"/>
              </a:rPr>
              <a:t>Чуканова</a:t>
            </a:r>
            <a:r>
              <a:rPr lang="ru-RU" sz="1100" dirty="0">
                <a:latin typeface="Times New Roman" panose="02020603050405020304" pitchFamily="18" charset="0"/>
                <a:cs typeface="Times New Roman" panose="02020603050405020304" pitchFamily="18" charset="0"/>
              </a:rPr>
              <a:t> Екатерина </a:t>
            </a:r>
            <a:r>
              <a:rPr lang="ru-RU" sz="1100" dirty="0" smtClean="0">
                <a:latin typeface="Times New Roman" panose="02020603050405020304" pitchFamily="18" charset="0"/>
                <a:cs typeface="Times New Roman" panose="02020603050405020304" pitchFamily="18" charset="0"/>
              </a:rPr>
              <a:t>(руководитель </a:t>
            </a:r>
            <a:r>
              <a:rPr lang="ru-RU" sz="1100" dirty="0" err="1">
                <a:latin typeface="Times New Roman" panose="02020603050405020304" pitchFamily="18" charset="0"/>
                <a:cs typeface="Times New Roman" panose="02020603050405020304" pitchFamily="18" charset="0"/>
              </a:rPr>
              <a:t>Пустобаева</a:t>
            </a:r>
            <a:r>
              <a:rPr lang="ru-RU" sz="1100" dirty="0">
                <a:latin typeface="Times New Roman" panose="02020603050405020304" pitchFamily="18" charset="0"/>
                <a:cs typeface="Times New Roman" panose="02020603050405020304" pitchFamily="18" charset="0"/>
              </a:rPr>
              <a:t> Л.Г. </a:t>
            </a:r>
            <a:r>
              <a:rPr lang="ru-RU" sz="1100" dirty="0" smtClean="0">
                <a:latin typeface="Times New Roman" panose="02020603050405020304" pitchFamily="18" charset="0"/>
                <a:cs typeface="Times New Roman" panose="02020603050405020304" pitchFamily="18" charset="0"/>
              </a:rPr>
              <a:t>) - 2 </a:t>
            </a:r>
            <a:r>
              <a:rPr lang="ru-RU" sz="1100" dirty="0">
                <a:latin typeface="Times New Roman" panose="02020603050405020304" pitchFamily="18" charset="0"/>
                <a:cs typeface="Times New Roman" panose="02020603050405020304" pitchFamily="18" charset="0"/>
              </a:rPr>
              <a:t>место в номинации «Патриотическая песня»</a:t>
            </a:r>
          </a:p>
        </p:txBody>
      </p:sp>
      <p:sp>
        <p:nvSpPr>
          <p:cNvPr id="30" name="TextBox 29"/>
          <p:cNvSpPr txBox="1"/>
          <p:nvPr/>
        </p:nvSpPr>
        <p:spPr>
          <a:xfrm>
            <a:off x="376631" y="6848246"/>
            <a:ext cx="3789040" cy="338554"/>
          </a:xfrm>
          <a:prstGeom prst="rect">
            <a:avLst/>
          </a:prstGeom>
          <a:noFill/>
        </p:spPr>
        <p:txBody>
          <a:bodyPr wrap="square" rtlCol="0">
            <a:spAutoFit/>
          </a:bodyPr>
          <a:lstStyle/>
          <a:p>
            <a:pPr algn="ctr"/>
            <a:r>
              <a:rPr lang="ru-RU" sz="1600" b="1" cap="all" dirty="0" smtClean="0">
                <a:solidFill>
                  <a:schemeClr val="tx2">
                    <a:lumMod val="75000"/>
                  </a:schemeClr>
                </a:solidFill>
                <a:latin typeface="Times New Roman" pitchFamily="18" charset="0"/>
                <a:cs typeface="Times New Roman" pitchFamily="18" charset="0"/>
              </a:rPr>
              <a:t>Серебряный микрофон</a:t>
            </a:r>
            <a:endParaRPr lang="ru-RU" sz="1600" b="1" cap="all" dirty="0">
              <a:solidFill>
                <a:schemeClr val="tx2">
                  <a:lumMod val="75000"/>
                </a:schemeClr>
              </a:solidFill>
              <a:latin typeface="Times New Roman" pitchFamily="18" charset="0"/>
              <a:cs typeface="Times New Roman" pitchFamily="18" charset="0"/>
            </a:endParaRPr>
          </a:p>
        </p:txBody>
      </p:sp>
      <p:pic>
        <p:nvPicPr>
          <p:cNvPr id="3076" name="Picture 4" descr="C:\Users\User\Desktop\Музыка\IMG_6884-20-12-17-08-0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51" t="30166" r="2874" b="10024"/>
          <a:stretch/>
        </p:blipFill>
        <p:spPr bwMode="auto">
          <a:xfrm>
            <a:off x="4362727" y="6848246"/>
            <a:ext cx="2495273" cy="11936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79577" y="7103150"/>
            <a:ext cx="4357975" cy="769441"/>
          </a:xfrm>
          <a:prstGeom prst="rect">
            <a:avLst/>
          </a:prstGeom>
          <a:noFill/>
        </p:spPr>
        <p:txBody>
          <a:bodyPr wrap="square" rtlCol="0">
            <a:spAutoFit/>
          </a:bodyPr>
          <a:lstStyle/>
          <a:p>
            <a:pPr algn="just"/>
            <a:r>
              <a:rPr lang="ru-RU" sz="1100" dirty="0">
                <a:latin typeface="Times New Roman" panose="02020603050405020304" pitchFamily="18" charset="0"/>
                <a:cs typeface="Times New Roman" panose="02020603050405020304" pitchFamily="18" charset="0"/>
              </a:rPr>
              <a:t>19 декабря состоялся районный конкурс юных вокалистов «Серебряный микрофон». В конкурсе приняли участие обучающиеся Детской музыкальной школы, Дома детского творчества, образовательных учреждений общего и дошкольного образования. </a:t>
            </a:r>
          </a:p>
        </p:txBody>
      </p:sp>
      <p:sp>
        <p:nvSpPr>
          <p:cNvPr id="33" name="TextBox 32"/>
          <p:cNvSpPr txBox="1"/>
          <p:nvPr/>
        </p:nvSpPr>
        <p:spPr>
          <a:xfrm>
            <a:off x="2705601" y="8678067"/>
            <a:ext cx="4028456" cy="276999"/>
          </a:xfrm>
          <a:prstGeom prst="rect">
            <a:avLst/>
          </a:prstGeom>
          <a:noFill/>
        </p:spPr>
        <p:txBody>
          <a:bodyPr wrap="square" rtlCol="0">
            <a:spAutoFit/>
          </a:bodyPr>
          <a:lstStyle/>
          <a:p>
            <a:pPr lvl="0" algn="r"/>
            <a:r>
              <a:rPr lang="ru-RU" sz="1200" i="1" dirty="0">
                <a:solidFill>
                  <a:prstClr val="black"/>
                </a:solidFill>
                <a:latin typeface="Times New Roman" pitchFamily="18" charset="0"/>
                <a:cs typeface="Times New Roman" pitchFamily="18" charset="0"/>
              </a:rPr>
              <a:t>Пресс-центр ГБОУ СОШ №</a:t>
            </a:r>
            <a:r>
              <a:rPr lang="ru-RU" sz="1200" i="1" dirty="0" smtClean="0">
                <a:solidFill>
                  <a:prstClr val="black"/>
                </a:solidFill>
                <a:latin typeface="Times New Roman" pitchFamily="18" charset="0"/>
                <a:cs typeface="Times New Roman" pitchFamily="18" charset="0"/>
              </a:rPr>
              <a:t>1 им</a:t>
            </a:r>
            <a:r>
              <a:rPr lang="ru-RU" sz="1200" i="1" dirty="0">
                <a:solidFill>
                  <a:prstClr val="black"/>
                </a:solidFill>
                <a:latin typeface="Times New Roman" pitchFamily="18" charset="0"/>
                <a:cs typeface="Times New Roman" pitchFamily="18" charset="0"/>
              </a:rPr>
              <a:t>. И.М. Кузнецова</a:t>
            </a:r>
          </a:p>
        </p:txBody>
      </p:sp>
    </p:spTree>
    <p:extLst>
      <p:ext uri="{BB962C8B-B14F-4D97-AF65-F5344CB8AC3E}">
        <p14:creationId xmlns:p14="http://schemas.microsoft.com/office/powerpoint/2010/main" val="4256526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0"/>
            <a:ext cx="6858000" cy="533420"/>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000" dirty="0" smtClean="0">
              <a:solidFill>
                <a:schemeClr val="tx1"/>
              </a:solidFill>
              <a:latin typeface="Times New Roman" pitchFamily="18" charset="0"/>
              <a:cs typeface="Times New Roman" pitchFamily="18" charset="0"/>
            </a:endParaRPr>
          </a:p>
          <a:p>
            <a:r>
              <a:rPr lang="ru-RU" sz="1000" dirty="0" smtClean="0">
                <a:solidFill>
                  <a:schemeClr val="tx1"/>
                </a:solidFill>
                <a:latin typeface="Times New Roman" pitchFamily="18" charset="0"/>
                <a:cs typeface="Times New Roman" pitchFamily="18" charset="0"/>
              </a:rPr>
              <a:t>	Выпуск №\4					стр. </a:t>
            </a:r>
            <a:r>
              <a:rPr lang="ru-RU" sz="1000" dirty="0">
                <a:solidFill>
                  <a:schemeClr val="tx1"/>
                </a:solidFill>
                <a:latin typeface="Times New Roman" pitchFamily="18" charset="0"/>
                <a:cs typeface="Times New Roman" pitchFamily="18" charset="0"/>
              </a:rPr>
              <a:t>3</a:t>
            </a:r>
            <a:endParaRPr lang="ru-RU" sz="1000" dirty="0" smtClean="0">
              <a:solidFill>
                <a:schemeClr val="tx1"/>
              </a:solidFill>
              <a:latin typeface="Times New Roman" pitchFamily="18" charset="0"/>
              <a:cs typeface="Times New Roman" pitchFamily="18" charset="0"/>
            </a:endParaRPr>
          </a:p>
          <a:p>
            <a:r>
              <a:rPr lang="ru-RU" sz="1000" dirty="0" smtClean="0">
                <a:solidFill>
                  <a:schemeClr val="tx1"/>
                </a:solidFill>
                <a:latin typeface="Times New Roman" pitchFamily="18" charset="0"/>
                <a:cs typeface="Times New Roman" pitchFamily="18" charset="0"/>
              </a:rPr>
              <a:t>	Школьные </a:t>
            </a:r>
            <a:r>
              <a:rPr lang="ru-RU" sz="1000" dirty="0">
                <a:solidFill>
                  <a:schemeClr val="tx1"/>
                </a:solidFill>
                <a:latin typeface="Times New Roman" pitchFamily="18" charset="0"/>
                <a:cs typeface="Times New Roman" pitchFamily="18" charset="0"/>
              </a:rPr>
              <a:t>будни</a:t>
            </a:r>
          </a:p>
          <a:p>
            <a:pPr algn="ctr"/>
            <a:endParaRPr lang="ru-RU" dirty="0">
              <a:solidFill>
                <a:schemeClr val="tx1"/>
              </a:solidFill>
            </a:endParaRPr>
          </a:p>
        </p:txBody>
      </p:sp>
      <p:sp>
        <p:nvSpPr>
          <p:cNvPr id="3" name="Прямоугольник 2"/>
          <p:cNvSpPr/>
          <p:nvPr/>
        </p:nvSpPr>
        <p:spPr>
          <a:xfrm>
            <a:off x="4437112" y="389404"/>
            <a:ext cx="2420888" cy="288032"/>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Наши учителя</a:t>
            </a:r>
            <a:endPar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9"/>
          <p:cNvSpPr>
            <a:spLocks noChangeArrowheads="1"/>
          </p:cNvSpPr>
          <p:nvPr/>
        </p:nvSpPr>
        <p:spPr bwMode="auto">
          <a:xfrm>
            <a:off x="0" y="177165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0"/>
          <p:cNvSpPr>
            <a:spLocks noChangeArrowheads="1"/>
          </p:cNvSpPr>
          <p:nvPr/>
        </p:nvSpPr>
        <p:spPr bwMode="auto">
          <a:xfrm>
            <a:off x="0" y="341947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2"/>
          <p:cNvSpPr>
            <a:spLocks noChangeArrowheads="1"/>
          </p:cNvSpPr>
          <p:nvPr/>
        </p:nvSpPr>
        <p:spPr bwMode="auto">
          <a:xfrm>
            <a:off x="0" y="637222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3"/>
          <p:cNvSpPr>
            <a:spLocks noChangeArrowheads="1"/>
          </p:cNvSpPr>
          <p:nvPr/>
        </p:nvSpPr>
        <p:spPr bwMode="auto">
          <a:xfrm>
            <a:off x="0" y="79152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7" name="Rectangle 14"/>
          <p:cNvSpPr>
            <a:spLocks noChangeArrowheads="1"/>
          </p:cNvSpPr>
          <p:nvPr/>
        </p:nvSpPr>
        <p:spPr bwMode="auto">
          <a:xfrm>
            <a:off x="0" y="837247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TextBox 8"/>
          <p:cNvSpPr txBox="1"/>
          <p:nvPr/>
        </p:nvSpPr>
        <p:spPr>
          <a:xfrm>
            <a:off x="4296228" y="8682335"/>
            <a:ext cx="2398512" cy="461665"/>
          </a:xfrm>
          <a:prstGeom prst="rect">
            <a:avLst/>
          </a:prstGeom>
          <a:noFill/>
        </p:spPr>
        <p:txBody>
          <a:bodyPr wrap="square" rtlCol="0">
            <a:spAutoFit/>
          </a:bodyPr>
          <a:lstStyle/>
          <a:p>
            <a:pPr algn="r"/>
            <a:r>
              <a:rPr lang="ru-RU" sz="1200" i="1" dirty="0" smtClean="0">
                <a:latin typeface="Times New Roman" pitchFamily="18" charset="0"/>
                <a:cs typeface="Times New Roman" pitchFamily="18" charset="0"/>
              </a:rPr>
              <a:t>Пресс-центр ГБОУ СОШ №1 им.И.М.Кузнецова</a:t>
            </a:r>
            <a:endParaRPr lang="ru-RU" sz="1200" i="1" dirty="0">
              <a:latin typeface="Times New Roman" pitchFamily="18" charset="0"/>
              <a:cs typeface="Times New Roman" pitchFamily="18" charset="0"/>
            </a:endParaRPr>
          </a:p>
        </p:txBody>
      </p:sp>
      <p:sp>
        <p:nvSpPr>
          <p:cNvPr id="10" name="TextBox 9"/>
          <p:cNvSpPr txBox="1"/>
          <p:nvPr/>
        </p:nvSpPr>
        <p:spPr>
          <a:xfrm>
            <a:off x="188640" y="677436"/>
            <a:ext cx="6336704" cy="584775"/>
          </a:xfrm>
          <a:prstGeom prst="rect">
            <a:avLst/>
          </a:prstGeom>
          <a:noFill/>
        </p:spPr>
        <p:txBody>
          <a:bodyPr wrap="square" rtlCol="0">
            <a:spAutoFit/>
          </a:bodyPr>
          <a:lstStyle/>
          <a:p>
            <a:pPr algn="ctr"/>
            <a:r>
              <a:rPr lang="ru-RU" sz="1600" b="1" dirty="0" smtClean="0">
                <a:solidFill>
                  <a:schemeClr val="tx2"/>
                </a:solidFill>
                <a:latin typeface="Times New Roman" panose="02020603050405020304" pitchFamily="18" charset="0"/>
                <a:cs typeface="Times New Roman" panose="02020603050405020304" pitchFamily="18" charset="0"/>
              </a:rPr>
              <a:t>КОНКУРС ПРОФЕССИОНАЛЬНОГО МАСТЕРСТВА «УЧИТЕЛЬ ГОДА – 2018»</a:t>
            </a:r>
            <a:endParaRPr lang="ru-RU" sz="1600" b="1" dirty="0">
              <a:solidFill>
                <a:schemeClr val="tx2"/>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88640" y="1272158"/>
            <a:ext cx="2376264" cy="3046988"/>
          </a:xfrm>
          <a:prstGeom prst="rect">
            <a:avLst/>
          </a:prstGeom>
          <a:noFill/>
        </p:spPr>
        <p:txBody>
          <a:bodyPr wrap="square" rtlCol="0">
            <a:spAutoFit/>
          </a:bodyPr>
          <a:lstStyle/>
          <a:p>
            <a:pPr algn="just"/>
            <a:r>
              <a:rPr lang="ru-RU" sz="1200" b="1" i="1" dirty="0">
                <a:latin typeface="Times New Roman" panose="02020603050405020304" pitchFamily="18" charset="0"/>
                <a:cs typeface="Times New Roman" panose="02020603050405020304" pitchFamily="18" charset="0"/>
              </a:rPr>
              <a:t>1 декабря </a:t>
            </a:r>
            <a:r>
              <a:rPr lang="ru-RU" sz="1200" dirty="0">
                <a:latin typeface="Times New Roman" panose="02020603050405020304" pitchFamily="18" charset="0"/>
                <a:cs typeface="Times New Roman" panose="02020603050405020304" pitchFamily="18" charset="0"/>
              </a:rPr>
              <a:t>на территории Южного управления министерства образования и науки Самарской области </a:t>
            </a:r>
            <a:r>
              <a:rPr lang="ru-RU" sz="1200" dirty="0" smtClean="0">
                <a:latin typeface="Times New Roman" panose="02020603050405020304" pitchFamily="18" charset="0"/>
                <a:cs typeface="Times New Roman" panose="02020603050405020304" pitchFamily="18" charset="0"/>
              </a:rPr>
              <a:t>стартовал </a:t>
            </a:r>
            <a:r>
              <a:rPr lang="ru-RU" sz="1200" dirty="0">
                <a:latin typeface="Times New Roman" panose="02020603050405020304" pitchFamily="18" charset="0"/>
                <a:cs typeface="Times New Roman" panose="02020603050405020304" pitchFamily="18" charset="0"/>
              </a:rPr>
              <a:t>окружной конкурс профессионального мастерства </a:t>
            </a:r>
            <a:r>
              <a:rPr lang="ru-RU" sz="1200" dirty="0" smtClean="0">
                <a:latin typeface="Times New Roman" panose="02020603050405020304" pitchFamily="18" charset="0"/>
                <a:cs typeface="Times New Roman" panose="02020603050405020304" pitchFamily="18" charset="0"/>
              </a:rPr>
              <a:t>«Учитель года – 2018». </a:t>
            </a:r>
            <a:r>
              <a:rPr lang="ru-RU" sz="1200" dirty="0">
                <a:latin typeface="Times New Roman" panose="02020603050405020304" pitchFamily="18" charset="0"/>
                <a:cs typeface="Times New Roman" panose="02020603050405020304" pitchFamily="18" charset="0"/>
              </a:rPr>
              <a:t>Традиционно в рамках конкурса четыре номинации: </a:t>
            </a:r>
            <a:r>
              <a:rPr lang="ru-RU" sz="1200" dirty="0" smtClean="0">
                <a:latin typeface="Times New Roman" panose="02020603050405020304" pitchFamily="18" charset="0"/>
                <a:cs typeface="Times New Roman" panose="02020603050405020304" pitchFamily="18" charset="0"/>
              </a:rPr>
              <a:t>«Учитель года», «Воспитатель года», «Классный </a:t>
            </a:r>
            <a:r>
              <a:rPr lang="ru-RU" sz="1200" dirty="0">
                <a:latin typeface="Times New Roman" panose="02020603050405020304" pitchFamily="18" charset="0"/>
                <a:cs typeface="Times New Roman" panose="02020603050405020304" pitchFamily="18" charset="0"/>
              </a:rPr>
              <a:t>руководитель </a:t>
            </a:r>
            <a:r>
              <a:rPr lang="ru-RU" sz="1200" dirty="0" smtClean="0">
                <a:latin typeface="Times New Roman" panose="02020603050405020304" pitchFamily="18" charset="0"/>
                <a:cs typeface="Times New Roman" panose="02020603050405020304" pitchFamily="18" charset="0"/>
              </a:rPr>
              <a:t>года», «Педагог </a:t>
            </a:r>
            <a:r>
              <a:rPr lang="ru-RU" sz="1200" dirty="0">
                <a:latin typeface="Times New Roman" panose="02020603050405020304" pitchFamily="18" charset="0"/>
                <a:cs typeface="Times New Roman" panose="02020603050405020304" pitchFamily="18" charset="0"/>
              </a:rPr>
              <a:t>дополнительного </a:t>
            </a:r>
            <a:r>
              <a:rPr lang="ru-RU" sz="1200" dirty="0" smtClean="0">
                <a:latin typeface="Times New Roman" panose="02020603050405020304" pitchFamily="18" charset="0"/>
                <a:cs typeface="Times New Roman" panose="02020603050405020304" pitchFamily="18" charset="0"/>
              </a:rPr>
              <a:t>образования». </a:t>
            </a:r>
            <a:r>
              <a:rPr lang="ru-RU" sz="1200" dirty="0">
                <a:latin typeface="Times New Roman" panose="02020603050405020304" pitchFamily="18" charset="0"/>
                <a:cs typeface="Times New Roman" panose="02020603050405020304" pitchFamily="18" charset="0"/>
              </a:rPr>
              <a:t>В конкурсе </a:t>
            </a:r>
            <a:r>
              <a:rPr lang="ru-RU" sz="1200" dirty="0" smtClean="0">
                <a:latin typeface="Times New Roman" panose="02020603050405020304" pitchFamily="18" charset="0"/>
                <a:cs typeface="Times New Roman" panose="02020603050405020304" pitchFamily="18" charset="0"/>
              </a:rPr>
              <a:t>приняли </a:t>
            </a:r>
            <a:r>
              <a:rPr lang="ru-RU" sz="1200" dirty="0">
                <a:latin typeface="Times New Roman" panose="02020603050405020304" pitchFamily="18" charset="0"/>
                <a:cs typeface="Times New Roman" panose="02020603050405020304" pitchFamily="18" charset="0"/>
              </a:rPr>
              <a:t>участие 17 педагогов образовательных организаций округа.</a:t>
            </a:r>
          </a:p>
        </p:txBody>
      </p:sp>
      <p:pic>
        <p:nvPicPr>
          <p:cNvPr id="5122" name="Picture 2" descr="http://ddt-chernigovka.minobr63.ru/sites/default/files/styles/large/public/field/image/eHRnyqgYddc.jpg?itok=xEezR0N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904" y="1483829"/>
            <a:ext cx="4234115" cy="28083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8" name="Picture 8" descr="C:\Users\User\Desktop\новое 4 12\153___12\IMG_03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111" y="6482676"/>
            <a:ext cx="3703938" cy="23083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8641" y="4211960"/>
            <a:ext cx="6499278" cy="2492990"/>
          </a:xfrm>
          <a:prstGeom prst="rect">
            <a:avLst/>
          </a:prstGeom>
          <a:noFill/>
        </p:spPr>
        <p:txBody>
          <a:bodyPr wrap="square" rtlCol="0">
            <a:spAutoFit/>
          </a:bodyPr>
          <a:lstStyle/>
          <a:p>
            <a:pPr algn="just"/>
            <a:r>
              <a:rPr lang="ru-RU" sz="1200" dirty="0" smtClean="0">
                <a:latin typeface="Times New Roman" panose="02020603050405020304" pitchFamily="18" charset="0"/>
                <a:cs typeface="Times New Roman" panose="02020603050405020304" pitchFamily="18" charset="0"/>
              </a:rPr>
              <a:t>Наша школа радушно принимала участников и жюри конкурса. Вплоть до середины декабря в ГБОУ СОШ №1 им.И.М.Кузнецова царила творческая и вдохновляющая атмосфера: классные часы, конкурсные уроки, дополнительные занятия – во всем принимали участие ребята нашей школы, за что им отдельная благодарность.</a:t>
            </a:r>
          </a:p>
          <a:p>
            <a:pPr algn="just"/>
            <a:r>
              <a:rPr lang="ru-RU" sz="1200" dirty="0" smtClean="0">
                <a:latin typeface="Times New Roman" panose="02020603050405020304" pitchFamily="18" charset="0"/>
                <a:cs typeface="Times New Roman" panose="02020603050405020304" pitchFamily="18" charset="0"/>
              </a:rPr>
              <a:t>Результаты конкурса были объявлены лишь 14 декабря. Церемония награждения напоминала вручение Оскара: участников номинации вызывали на сцену, вручали памятные подарки, а один из членов жюри вскрывал конверт, в котором было запечатано имя победителя. Волнение зашкаливало! Нашей радости не было предела, когда в номинации «Классный руководитель» объявили победителя, и это была Анна </a:t>
            </a:r>
            <a:r>
              <a:rPr lang="ru-RU" sz="1200" dirty="0" err="1" smtClean="0">
                <a:latin typeface="Times New Roman" panose="02020603050405020304" pitchFamily="18" charset="0"/>
                <a:cs typeface="Times New Roman" panose="02020603050405020304" pitchFamily="18" charset="0"/>
              </a:rPr>
              <a:t>Айткалиевна</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Акбулатова</a:t>
            </a:r>
            <a:r>
              <a:rPr lang="ru-RU" sz="1200" dirty="0" smtClean="0">
                <a:latin typeface="Times New Roman" panose="02020603050405020304" pitchFamily="18" charset="0"/>
                <a:cs typeface="Times New Roman" panose="02020603050405020304" pitchFamily="18" charset="0"/>
              </a:rPr>
              <a:t>. Мы искренне поздравляем с победой нашу коллегу и желаем дальнейшей плодотворной работы!</a:t>
            </a:r>
          </a:p>
          <a:p>
            <a:pPr algn="just"/>
            <a:r>
              <a:rPr lang="ru-RU" sz="1200" dirty="0" smtClean="0">
                <a:latin typeface="Times New Roman" panose="02020603050405020304" pitchFamily="18" charset="0"/>
                <a:cs typeface="Times New Roman" panose="02020603050405020304" pitchFamily="18" charset="0"/>
              </a:rPr>
              <a:t>После награждения участники каждой номинации представили творческий номер. Чего мы только ни увидели! И песни, и частушки, и стихи, и видео – всё было представлено на высшем уровне. </a:t>
            </a:r>
          </a:p>
        </p:txBody>
      </p:sp>
      <p:sp>
        <p:nvSpPr>
          <p:cNvPr id="7" name="TextBox 6"/>
          <p:cNvSpPr txBox="1"/>
          <p:nvPr/>
        </p:nvSpPr>
        <p:spPr>
          <a:xfrm>
            <a:off x="3869406" y="6482676"/>
            <a:ext cx="2818513" cy="2308324"/>
          </a:xfrm>
          <a:prstGeom prst="rect">
            <a:avLst/>
          </a:prstGeom>
          <a:noFill/>
        </p:spPr>
        <p:txBody>
          <a:bodyPr wrap="square" rtlCol="0">
            <a:spAutoFit/>
          </a:bodyPr>
          <a:lstStyle/>
          <a:p>
            <a:pPr algn="just"/>
            <a:r>
              <a:rPr lang="ru-RU" sz="1200" dirty="0">
                <a:latin typeface="Times New Roman" panose="02020603050405020304" pitchFamily="18" charset="0"/>
                <a:cs typeface="Times New Roman" panose="02020603050405020304" pitchFamily="18" charset="0"/>
              </a:rPr>
              <a:t>Наконец, победители объявлены, награды вручены, слова поздравлений сказаны… Приятная грусть охватывала присутствующих в зале, ведь пришло время расставаться с участниками «Учителя года – 2018», которые </a:t>
            </a:r>
            <a:r>
              <a:rPr lang="ru-RU" sz="1200" dirty="0" smtClean="0">
                <a:latin typeface="Times New Roman" panose="02020603050405020304" pitchFamily="18" charset="0"/>
                <a:cs typeface="Times New Roman" panose="02020603050405020304" pitchFamily="18" charset="0"/>
              </a:rPr>
              <a:t>буквально </a:t>
            </a:r>
            <a:r>
              <a:rPr lang="ru-RU" sz="1200" dirty="0">
                <a:latin typeface="Times New Roman" panose="02020603050405020304" pitchFamily="18" charset="0"/>
                <a:cs typeface="Times New Roman" panose="02020603050405020304" pitchFamily="18" charset="0"/>
              </a:rPr>
              <a:t>сроднились за эти две недели</a:t>
            </a:r>
            <a:r>
              <a:rPr lang="ru-RU" sz="1200" dirty="0" smtClean="0">
                <a:latin typeface="Times New Roman" panose="02020603050405020304" pitchFamily="18" charset="0"/>
                <a:cs typeface="Times New Roman" panose="02020603050405020304" pitchFamily="18" charset="0"/>
              </a:rPr>
              <a:t>. В следующем году их место займут другие участники, а мы вновь будем следить за ходом конкурса и чествовать тех педагогов, кто заявляет о себе в таком сложном и серьезном деле.</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1239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0"/>
            <a:ext cx="6858000" cy="533420"/>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000" dirty="0" smtClean="0">
              <a:solidFill>
                <a:schemeClr val="tx1"/>
              </a:solidFill>
              <a:latin typeface="Times New Roman" pitchFamily="18" charset="0"/>
              <a:cs typeface="Times New Roman" pitchFamily="18" charset="0"/>
            </a:endParaRPr>
          </a:p>
          <a:p>
            <a:r>
              <a:rPr lang="ru-RU" sz="1000" dirty="0" smtClean="0">
                <a:solidFill>
                  <a:schemeClr val="tx1"/>
                </a:solidFill>
                <a:latin typeface="Times New Roman" pitchFamily="18" charset="0"/>
                <a:cs typeface="Times New Roman" pitchFamily="18" charset="0"/>
              </a:rPr>
              <a:t>	Выпуск №4					стр. </a:t>
            </a:r>
            <a:r>
              <a:rPr lang="ru-RU" sz="1000" dirty="0">
                <a:solidFill>
                  <a:schemeClr val="tx1"/>
                </a:solidFill>
                <a:latin typeface="Times New Roman" pitchFamily="18" charset="0"/>
                <a:cs typeface="Times New Roman" pitchFamily="18" charset="0"/>
              </a:rPr>
              <a:t>4</a:t>
            </a:r>
            <a:endParaRPr lang="ru-RU" sz="1000" dirty="0" smtClean="0">
              <a:solidFill>
                <a:schemeClr val="tx1"/>
              </a:solidFill>
              <a:latin typeface="Times New Roman" pitchFamily="18" charset="0"/>
              <a:cs typeface="Times New Roman" pitchFamily="18" charset="0"/>
            </a:endParaRPr>
          </a:p>
          <a:p>
            <a:r>
              <a:rPr lang="ru-RU" sz="1000" dirty="0" smtClean="0">
                <a:solidFill>
                  <a:schemeClr val="tx1"/>
                </a:solidFill>
                <a:latin typeface="Times New Roman" pitchFamily="18" charset="0"/>
                <a:cs typeface="Times New Roman" pitchFamily="18" charset="0"/>
              </a:rPr>
              <a:t>	Школьные </a:t>
            </a:r>
            <a:r>
              <a:rPr lang="ru-RU" sz="1000" dirty="0">
                <a:solidFill>
                  <a:schemeClr val="tx1"/>
                </a:solidFill>
                <a:latin typeface="Times New Roman" pitchFamily="18" charset="0"/>
                <a:cs typeface="Times New Roman" pitchFamily="18" charset="0"/>
              </a:rPr>
              <a:t>будни</a:t>
            </a:r>
          </a:p>
          <a:p>
            <a:pPr algn="ctr"/>
            <a:endParaRPr lang="ru-RU" dirty="0">
              <a:solidFill>
                <a:schemeClr val="tx1"/>
              </a:solidFill>
            </a:endParaRPr>
          </a:p>
        </p:txBody>
      </p:sp>
      <p:sp>
        <p:nvSpPr>
          <p:cNvPr id="3" name="Прямоугольник 2"/>
          <p:cNvSpPr/>
          <p:nvPr/>
        </p:nvSpPr>
        <p:spPr>
          <a:xfrm>
            <a:off x="4437112" y="389404"/>
            <a:ext cx="2420888" cy="288032"/>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Вести из классов</a:t>
            </a:r>
            <a:endPar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9"/>
          <p:cNvSpPr>
            <a:spLocks noChangeArrowheads="1"/>
          </p:cNvSpPr>
          <p:nvPr/>
        </p:nvSpPr>
        <p:spPr bwMode="auto">
          <a:xfrm>
            <a:off x="0" y="1377547"/>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0"/>
          <p:cNvSpPr>
            <a:spLocks noChangeArrowheads="1"/>
          </p:cNvSpPr>
          <p:nvPr/>
        </p:nvSpPr>
        <p:spPr bwMode="auto">
          <a:xfrm>
            <a:off x="0" y="341947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1"/>
          <p:cNvSpPr>
            <a:spLocks noChangeArrowheads="1"/>
          </p:cNvSpPr>
          <p:nvPr/>
        </p:nvSpPr>
        <p:spPr bwMode="auto">
          <a:xfrm>
            <a:off x="0" y="47625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2"/>
          <p:cNvSpPr>
            <a:spLocks noChangeArrowheads="1"/>
          </p:cNvSpPr>
          <p:nvPr/>
        </p:nvSpPr>
        <p:spPr bwMode="auto">
          <a:xfrm>
            <a:off x="0" y="637222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3"/>
          <p:cNvSpPr>
            <a:spLocks noChangeArrowheads="1"/>
          </p:cNvSpPr>
          <p:nvPr/>
        </p:nvSpPr>
        <p:spPr bwMode="auto">
          <a:xfrm>
            <a:off x="0" y="79152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7" name="Rectangle 14"/>
          <p:cNvSpPr>
            <a:spLocks noChangeArrowheads="1"/>
          </p:cNvSpPr>
          <p:nvPr/>
        </p:nvSpPr>
        <p:spPr bwMode="auto">
          <a:xfrm>
            <a:off x="0" y="837247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Прямоугольник 6"/>
          <p:cNvSpPr/>
          <p:nvPr/>
        </p:nvSpPr>
        <p:spPr>
          <a:xfrm>
            <a:off x="442970" y="569778"/>
            <a:ext cx="3523786" cy="338554"/>
          </a:xfrm>
          <a:prstGeom prst="rect">
            <a:avLst/>
          </a:prstGeom>
        </p:spPr>
        <p:txBody>
          <a:bodyPr wrap="none">
            <a:spAutoFit/>
          </a:bodyPr>
          <a:lstStyle/>
          <a:p>
            <a:pPr lvl="0" algn="ctr"/>
            <a:r>
              <a:rPr lang="ru-RU" sz="1600" b="1" cap="all" dirty="0" smtClean="0">
                <a:solidFill>
                  <a:schemeClr val="tx2">
                    <a:lumMod val="75000"/>
                  </a:schemeClr>
                </a:solidFill>
                <a:latin typeface="Times New Roman" pitchFamily="18" charset="0"/>
                <a:cs typeface="Times New Roman" pitchFamily="18" charset="0"/>
              </a:rPr>
              <a:t>В СПОРЕ РОЖДАЕТСЯ ИСТИНА</a:t>
            </a:r>
          </a:p>
        </p:txBody>
      </p:sp>
      <p:cxnSp>
        <p:nvCxnSpPr>
          <p:cNvPr id="19" name="Прямая соединительная линия 18"/>
          <p:cNvCxnSpPr/>
          <p:nvPr/>
        </p:nvCxnSpPr>
        <p:spPr>
          <a:xfrm>
            <a:off x="30932" y="4569658"/>
            <a:ext cx="7173416" cy="0"/>
          </a:xfrm>
          <a:prstGeom prst="line">
            <a:avLst/>
          </a:prstGeom>
          <a:ln>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1162846" y="4593223"/>
            <a:ext cx="4670189" cy="338554"/>
          </a:xfrm>
          <a:prstGeom prst="rect">
            <a:avLst/>
          </a:prstGeom>
        </p:spPr>
        <p:txBody>
          <a:bodyPr wrap="none">
            <a:spAutoFit/>
          </a:bodyPr>
          <a:lstStyle/>
          <a:p>
            <a:pPr lvl="0" algn="just"/>
            <a:r>
              <a:rPr lang="ru-RU" sz="1600" b="1" cap="all" dirty="0" smtClean="0">
                <a:solidFill>
                  <a:schemeClr val="tx2">
                    <a:lumMod val="75000"/>
                  </a:schemeClr>
                </a:solidFill>
                <a:latin typeface="Times New Roman" pitchFamily="18" charset="0"/>
                <a:cs typeface="Times New Roman" pitchFamily="18" charset="0"/>
              </a:rPr>
              <a:t>Смотрите, завидуйте, я  гражданин…</a:t>
            </a:r>
            <a:endParaRPr lang="ru-RU" sz="1600" b="1" cap="all" dirty="0">
              <a:solidFill>
                <a:schemeClr val="tx2">
                  <a:lumMod val="75000"/>
                </a:schemeClr>
              </a:solidFill>
              <a:latin typeface="Times New Roman" pitchFamily="18" charset="0"/>
              <a:cs typeface="Times New Roman" pitchFamily="18" charset="0"/>
            </a:endParaRPr>
          </a:p>
        </p:txBody>
      </p:sp>
      <p:sp>
        <p:nvSpPr>
          <p:cNvPr id="18" name="TextBox 17"/>
          <p:cNvSpPr txBox="1"/>
          <p:nvPr/>
        </p:nvSpPr>
        <p:spPr>
          <a:xfrm>
            <a:off x="3856355" y="8681695"/>
            <a:ext cx="2952328" cy="261610"/>
          </a:xfrm>
          <a:prstGeom prst="rect">
            <a:avLst/>
          </a:prstGeom>
          <a:noFill/>
        </p:spPr>
        <p:txBody>
          <a:bodyPr wrap="square" rtlCol="0">
            <a:spAutoFit/>
          </a:bodyPr>
          <a:lstStyle/>
          <a:p>
            <a:pPr algn="r"/>
            <a:r>
              <a:rPr lang="ru-RU" sz="1100" i="1" dirty="0" smtClean="0">
                <a:latin typeface="Times New Roman" pitchFamily="18" charset="0"/>
                <a:cs typeface="Times New Roman" pitchFamily="18" charset="0"/>
              </a:rPr>
              <a:t>Пресс-центр  9 «а» класса</a:t>
            </a:r>
            <a:endParaRPr lang="ru-RU" sz="1100" i="1" dirty="0">
              <a:latin typeface="Times New Roman" pitchFamily="18" charset="0"/>
              <a:cs typeface="Times New Roman" pitchFamily="18" charset="0"/>
            </a:endParaRPr>
          </a:p>
        </p:txBody>
      </p:sp>
      <p:pic>
        <p:nvPicPr>
          <p:cNvPr id="4098" name="Picture 2" descr="https://pp.userapi.com/c840534/v840534813/3657b/SRw4uKGAOe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40" y="6588224"/>
            <a:ext cx="3696315" cy="235508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pp.userapi.com/c831209/v831209813/2086b/_CXcB1Prvl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1063" y="739055"/>
            <a:ext cx="2475592" cy="21784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9710" y="818785"/>
            <a:ext cx="3888434" cy="1569660"/>
          </a:xfrm>
          <a:prstGeom prst="rect">
            <a:avLst/>
          </a:prstGeom>
          <a:noFill/>
        </p:spPr>
        <p:txBody>
          <a:bodyPr wrap="square" rtlCol="0">
            <a:spAutoFit/>
          </a:bodyPr>
          <a:lstStyle/>
          <a:p>
            <a:pPr algn="just"/>
            <a:r>
              <a:rPr lang="ru-RU" sz="1200" dirty="0" smtClean="0">
                <a:latin typeface="Times New Roman" panose="02020603050405020304" pitchFamily="18" charset="0"/>
                <a:cs typeface="Times New Roman" panose="02020603050405020304" pitchFamily="18" charset="0"/>
              </a:rPr>
              <a:t>На уроке русского языка в 5 классе разгорелся нешуточный спор – фильм или книга интереснее? Классное мнение разделилось пополам. В связи с этим было принято решение - провести социологический опрос. В опросе приняли участие представители всех возрастов, опрошено было 150 человек. В ходе опроса выяснилось, что книга сдает позиции и уступает фильму с небольшим перевесом…</a:t>
            </a:r>
            <a:endParaRPr lang="ru-RU" sz="12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194069" y="4306634"/>
            <a:ext cx="2547600" cy="276999"/>
          </a:xfrm>
          <a:prstGeom prst="rect">
            <a:avLst/>
          </a:prstGeom>
          <a:noFill/>
        </p:spPr>
        <p:txBody>
          <a:bodyPr wrap="square" rtlCol="0">
            <a:spAutoFit/>
          </a:bodyPr>
          <a:lstStyle/>
          <a:p>
            <a:pPr algn="r"/>
            <a:r>
              <a:rPr lang="ru-RU" sz="1200" i="1" dirty="0" err="1" smtClean="0">
                <a:latin typeface="Times New Roman" panose="02020603050405020304" pitchFamily="18" charset="0"/>
                <a:cs typeface="Times New Roman" panose="02020603050405020304" pitchFamily="18" charset="0"/>
              </a:rPr>
              <a:t>Сусоева</a:t>
            </a:r>
            <a:r>
              <a:rPr lang="ru-RU" sz="1200" i="1" dirty="0" smtClean="0">
                <a:latin typeface="Times New Roman" panose="02020603050405020304" pitchFamily="18" charset="0"/>
                <a:cs typeface="Times New Roman" panose="02020603050405020304" pitchFamily="18" charset="0"/>
              </a:rPr>
              <a:t> Полина, ученица 5 класса</a:t>
            </a:r>
            <a:endParaRPr lang="ru-RU" sz="1200" i="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88640" y="4860032"/>
            <a:ext cx="6508040" cy="830997"/>
          </a:xfrm>
          <a:prstGeom prst="rect">
            <a:avLst/>
          </a:prstGeom>
          <a:noFill/>
        </p:spPr>
        <p:txBody>
          <a:bodyPr wrap="square" rtlCol="0">
            <a:spAutoFit/>
          </a:bodyPr>
          <a:lstStyle/>
          <a:p>
            <a:pPr algn="just"/>
            <a:r>
              <a:rPr lang="ru-RU" sz="1200" dirty="0" smtClean="0">
                <a:latin typeface="Times New Roman" panose="02020603050405020304" pitchFamily="18" charset="0"/>
                <a:cs typeface="Times New Roman" panose="02020603050405020304" pitchFamily="18" charset="0"/>
              </a:rPr>
              <a:t>Вручение </a:t>
            </a:r>
            <a:r>
              <a:rPr lang="ru-RU" sz="1200" dirty="0">
                <a:latin typeface="Times New Roman" panose="02020603050405020304" pitchFamily="18" charset="0"/>
                <a:cs typeface="Times New Roman" panose="02020603050405020304" pitchFamily="18" charset="0"/>
              </a:rPr>
              <a:t>паспорта – это большое и волнующее событие в жизни молодых людей. Этот факт знаменует для юных граждан начало взрослости и самостоятельности, так как паспорт – это юридический документ, удостоверяющий личность гражданина любой страны. </a:t>
            </a:r>
            <a:br>
              <a:rPr lang="ru-RU" sz="1200" dirty="0">
                <a:latin typeface="Times New Roman" panose="02020603050405020304" pitchFamily="18" charset="0"/>
                <a:cs typeface="Times New Roman" panose="02020603050405020304" pitchFamily="18" charset="0"/>
              </a:rPr>
            </a:br>
            <a:endParaRPr lang="ru-RU" sz="12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239710" y="5393908"/>
            <a:ext cx="6456970" cy="1384995"/>
          </a:xfrm>
          <a:prstGeom prst="rect">
            <a:avLst/>
          </a:prstGeom>
          <a:noFill/>
        </p:spPr>
        <p:txBody>
          <a:bodyPr wrap="square" rtlCol="0">
            <a:spAutoFit/>
          </a:bodyPr>
          <a:lstStyle/>
          <a:p>
            <a:pPr algn="just"/>
            <a:r>
              <a:rPr lang="ru-RU" sz="1200" dirty="0" smtClean="0">
                <a:latin typeface="Times New Roman" panose="02020603050405020304" pitchFamily="18" charset="0"/>
                <a:cs typeface="Times New Roman" panose="02020603050405020304" pitchFamily="18" charset="0"/>
              </a:rPr>
              <a:t>Отрадно</a:t>
            </a:r>
            <a:r>
              <a:rPr lang="ru-RU" sz="1200" dirty="0">
                <a:latin typeface="Times New Roman" panose="02020603050405020304" pitchFamily="18" charset="0"/>
                <a:cs typeface="Times New Roman" panose="02020603050405020304" pitchFamily="18" charset="0"/>
              </a:rPr>
              <a:t>, что в день празднования Дня Конституции России, 12 декабря, в районном доме культуры состоялось торжественное вручение паспортов молодым гражданам </a:t>
            </a:r>
            <a:r>
              <a:rPr lang="ru-RU" sz="1200" dirty="0" err="1">
                <a:latin typeface="Times New Roman" panose="02020603050405020304" pitchFamily="18" charset="0"/>
                <a:cs typeface="Times New Roman" panose="02020603050405020304" pitchFamily="18" charset="0"/>
              </a:rPr>
              <a:t>Большечерниговского</a:t>
            </a:r>
            <a:r>
              <a:rPr lang="ru-RU" sz="1200" dirty="0">
                <a:latin typeface="Times New Roman" panose="02020603050405020304" pitchFamily="18" charset="0"/>
                <a:cs typeface="Times New Roman" panose="02020603050405020304" pitchFamily="18" charset="0"/>
              </a:rPr>
              <a:t> района в присутствии Главы </a:t>
            </a:r>
            <a:r>
              <a:rPr lang="ru-RU" sz="1200" dirty="0" err="1">
                <a:latin typeface="Times New Roman" panose="02020603050405020304" pitchFamily="18" charset="0"/>
                <a:cs typeface="Times New Roman" panose="02020603050405020304" pitchFamily="18" charset="0"/>
              </a:rPr>
              <a:t>Большечерниговского</a:t>
            </a:r>
            <a:r>
              <a:rPr lang="ru-RU" sz="1200" dirty="0">
                <a:latin typeface="Times New Roman" panose="02020603050405020304" pitchFamily="18" charset="0"/>
                <a:cs typeface="Times New Roman" panose="02020603050405020304" pitchFamily="18" charset="0"/>
              </a:rPr>
              <a:t> района Т.К. Перовой, председателя районного общества ветеранов войны и труда Л.А. </a:t>
            </a:r>
            <a:r>
              <a:rPr lang="ru-RU" sz="1200" dirty="0" err="1">
                <a:latin typeface="Times New Roman" panose="02020603050405020304" pitchFamily="18" charset="0"/>
                <a:cs typeface="Times New Roman" panose="02020603050405020304" pitchFamily="18" charset="0"/>
              </a:rPr>
              <a:t>Воловецкой</a:t>
            </a:r>
            <a:r>
              <a:rPr lang="ru-RU" sz="1200" dirty="0">
                <a:latin typeface="Times New Roman" panose="02020603050405020304" pitchFamily="18" charset="0"/>
                <a:cs typeface="Times New Roman" panose="02020603050405020304" pitchFamily="18" charset="0"/>
              </a:rPr>
              <a:t>, общественного помощника Уполномоченного по правам человека в </a:t>
            </a:r>
            <a:r>
              <a:rPr lang="ru-RU" sz="1200" dirty="0" err="1">
                <a:latin typeface="Times New Roman" panose="02020603050405020304" pitchFamily="18" charset="0"/>
                <a:cs typeface="Times New Roman" panose="02020603050405020304" pitchFamily="18" charset="0"/>
              </a:rPr>
              <a:t>Большечерниговском</a:t>
            </a:r>
            <a:r>
              <a:rPr lang="ru-RU" sz="1200" dirty="0">
                <a:latin typeface="Times New Roman" panose="02020603050405020304" pitchFamily="18" charset="0"/>
                <a:cs typeface="Times New Roman" panose="02020603050405020304" pitchFamily="18" charset="0"/>
              </a:rPr>
              <a:t> районе А.Н. Гаранина, директора ДМО Р.А. Назарова. </a:t>
            </a:r>
            <a:br>
              <a:rPr lang="ru-RU" sz="1200" dirty="0">
                <a:latin typeface="Times New Roman" panose="02020603050405020304" pitchFamily="18" charset="0"/>
                <a:cs typeface="Times New Roman" panose="02020603050405020304" pitchFamily="18" charset="0"/>
              </a:rPr>
            </a:br>
            <a:endParaRPr lang="ru-RU" sz="12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4034308" y="6588224"/>
            <a:ext cx="2737002" cy="1938992"/>
          </a:xfrm>
          <a:prstGeom prst="rect">
            <a:avLst/>
          </a:prstGeom>
          <a:noFill/>
        </p:spPr>
        <p:txBody>
          <a:bodyPr wrap="square" rtlCol="0">
            <a:spAutoFit/>
          </a:bodyPr>
          <a:lstStyle/>
          <a:p>
            <a:pPr algn="just"/>
            <a:r>
              <a:rPr lang="ru-RU" sz="1200" dirty="0" smtClean="0">
                <a:latin typeface="Times New Roman" panose="02020603050405020304" pitchFamily="18" charset="0"/>
                <a:cs typeface="Times New Roman" panose="02020603050405020304" pitchFamily="18" charset="0"/>
              </a:rPr>
              <a:t>В </a:t>
            </a:r>
            <a:r>
              <a:rPr lang="ru-RU" sz="1200" dirty="0">
                <a:latin typeface="Times New Roman" panose="02020603050405020304" pitchFamily="18" charset="0"/>
                <a:cs typeface="Times New Roman" panose="02020603050405020304" pitchFamily="18" charset="0"/>
              </a:rPr>
              <a:t>завершении торжественного мероприятия была сделана общая фотография. </a:t>
            </a:r>
            <a:r>
              <a:rPr lang="ru-RU" sz="1200" dirty="0" smtClean="0">
                <a:latin typeface="Times New Roman" panose="02020603050405020304" pitchFamily="18" charset="0"/>
                <a:cs typeface="Times New Roman" panose="02020603050405020304" pitchFamily="18" charset="0"/>
              </a:rPr>
              <a:t>Стоит </a:t>
            </a:r>
            <a:r>
              <a:rPr lang="ru-RU" sz="1200" dirty="0">
                <a:latin typeface="Times New Roman" panose="02020603050405020304" pitchFamily="18" charset="0"/>
                <a:cs typeface="Times New Roman" panose="02020603050405020304" pitchFamily="18" charset="0"/>
              </a:rPr>
              <a:t>отметить, что главный документ и памятные подарки, предоставленные Самарским союзом молодежи, в рамках общероссийской гражданско-патриотической акции "Мы - граждане России", получили в этот день 26 юных гражданина нашего района.</a:t>
            </a:r>
          </a:p>
        </p:txBody>
      </p:sp>
      <p:pic>
        <p:nvPicPr>
          <p:cNvPr id="4101" name="Picture 5" descr="C:\Users\User\Desktop\Рисунок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5244" y="2647806"/>
            <a:ext cx="3266187" cy="192185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282371" y="2284899"/>
            <a:ext cx="3938692" cy="2308324"/>
          </a:xfrm>
          <a:prstGeom prst="rect">
            <a:avLst/>
          </a:prstGeom>
          <a:noFill/>
        </p:spPr>
        <p:txBody>
          <a:bodyPr wrap="square" rtlCol="0">
            <a:spAutoFit/>
          </a:bodyPr>
          <a:lstStyle/>
          <a:p>
            <a:pPr algn="just"/>
            <a:r>
              <a:rPr lang="ru-RU" sz="1200" dirty="0">
                <a:latin typeface="Times New Roman" panose="02020603050405020304" pitchFamily="18" charset="0"/>
                <a:cs typeface="Times New Roman" panose="02020603050405020304" pitchFamily="18" charset="0"/>
              </a:rPr>
              <a:t>На сегодняшний день не бывает </a:t>
            </a:r>
            <a:r>
              <a:rPr lang="ru-RU" sz="1200" dirty="0" smtClean="0">
                <a:latin typeface="Times New Roman" panose="02020603050405020304" pitchFamily="18" charset="0"/>
                <a:cs typeface="Times New Roman" panose="02020603050405020304" pitchFamily="18" charset="0"/>
              </a:rPr>
              <a:t>идеальных </a:t>
            </a:r>
            <a:r>
              <a:rPr lang="ru-RU" sz="1200" dirty="0">
                <a:latin typeface="Times New Roman" panose="02020603050405020304" pitchFamily="18" charset="0"/>
                <a:cs typeface="Times New Roman" panose="02020603050405020304" pitchFamily="18" charset="0"/>
              </a:rPr>
              <a:t>фильмов, снятых </a:t>
            </a:r>
            <a:r>
              <a:rPr lang="ru-RU" sz="1200" dirty="0" smtClean="0">
                <a:latin typeface="Times New Roman" panose="02020603050405020304" pitchFamily="18" charset="0"/>
                <a:cs typeface="Times New Roman" panose="02020603050405020304" pitchFamily="18" charset="0"/>
              </a:rPr>
              <a:t>благодаря </a:t>
            </a:r>
            <a:r>
              <a:rPr lang="ru-RU" sz="1200" dirty="0">
                <a:latin typeface="Times New Roman" panose="02020603050405020304" pitchFamily="18" charset="0"/>
                <a:cs typeface="Times New Roman" panose="02020603050405020304" pitchFamily="18" charset="0"/>
              </a:rPr>
              <a:t>невероятно </a:t>
            </a:r>
            <a:r>
              <a:rPr lang="ru-RU" sz="1200" dirty="0" smtClean="0">
                <a:latin typeface="Times New Roman" panose="02020603050405020304" pitchFamily="18" charset="0"/>
                <a:cs typeface="Times New Roman" panose="02020603050405020304" pitchFamily="18" charset="0"/>
              </a:rPr>
              <a:t>профессиональным </a:t>
            </a:r>
            <a:r>
              <a:rPr lang="ru-RU" sz="1200" dirty="0">
                <a:latin typeface="Times New Roman" panose="02020603050405020304" pitchFamily="18" charset="0"/>
                <a:cs typeface="Times New Roman" panose="02020603050405020304" pitchFamily="18" charset="0"/>
              </a:rPr>
              <a:t>режиссёрам, </a:t>
            </a:r>
            <a:r>
              <a:rPr lang="ru-RU" sz="1200" dirty="0" smtClean="0">
                <a:latin typeface="Times New Roman" panose="02020603050405020304" pitchFamily="18" charset="0"/>
                <a:cs typeface="Times New Roman" panose="02020603050405020304" pitchFamily="18" charset="0"/>
              </a:rPr>
              <a:t>талантливым </a:t>
            </a:r>
            <a:r>
              <a:rPr lang="ru-RU" sz="1200" dirty="0">
                <a:latin typeface="Times New Roman" panose="02020603050405020304" pitchFamily="18" charset="0"/>
                <a:cs typeface="Times New Roman" panose="02020603050405020304" pitchFamily="18" charset="0"/>
              </a:rPr>
              <a:t>актёрам и идеальным операторам. Именно поэтому кинематограф до сих пор не вытеснил и не вытеснит книги из жизни людей. На данный момент существует очень много знаменитых и популярных книг, которые как мне кажется, всегда будут лучше их экранизации. К примеру, я хоть и являюсь больше киноманом, чем любителем книг, мне это абсолютно не мешает читать интересные </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книги</a:t>
            </a:r>
            <a:r>
              <a:rPr lang="ru-RU" sz="1200" dirty="0" smtClean="0">
                <a:latin typeface="Times New Roman" panose="02020603050405020304" pitchFamily="18" charset="0"/>
                <a:cs typeface="Times New Roman" panose="02020603050405020304" pitchFamily="18" charset="0"/>
              </a:rPr>
              <a:t>.</a:t>
            </a:r>
          </a:p>
          <a:p>
            <a:pPr algn="just"/>
            <a:r>
              <a:rPr lang="ru-RU" sz="1200" dirty="0">
                <a:latin typeface="Times New Roman" panose="02020603050405020304" pitchFamily="18" charset="0"/>
                <a:cs typeface="Times New Roman" panose="02020603050405020304" pitchFamily="18" charset="0"/>
              </a:rPr>
              <a:t>Вывод, смотрите фильмы и читайте книги. Одно другому не мешает, а </a:t>
            </a:r>
            <a:r>
              <a:rPr lang="ru-RU" sz="1200" dirty="0" smtClean="0">
                <a:latin typeface="Times New Roman" panose="02020603050405020304" pitchFamily="18" charset="0"/>
                <a:cs typeface="Times New Roman" panose="02020603050405020304" pitchFamily="18" charset="0"/>
              </a:rPr>
              <a:t>наоборот, дополняет </a:t>
            </a:r>
            <a:r>
              <a:rPr lang="ru-RU" sz="1200" dirty="0">
                <a:latin typeface="Times New Roman" panose="02020603050405020304" pitchFamily="18" charset="0"/>
                <a:cs typeface="Times New Roman" panose="02020603050405020304" pitchFamily="18" charset="0"/>
              </a:rPr>
              <a:t>друг друга.</a:t>
            </a:r>
          </a:p>
        </p:txBody>
      </p:sp>
    </p:spTree>
    <p:extLst>
      <p:ext uri="{BB962C8B-B14F-4D97-AF65-F5344CB8AC3E}">
        <p14:creationId xmlns:p14="http://schemas.microsoft.com/office/powerpoint/2010/main" val="2756253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0"/>
            <a:ext cx="6858000" cy="533420"/>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000" dirty="0" smtClean="0">
              <a:solidFill>
                <a:schemeClr val="tx1"/>
              </a:solidFill>
              <a:latin typeface="Times New Roman" pitchFamily="18" charset="0"/>
              <a:cs typeface="Times New Roman" pitchFamily="18" charset="0"/>
            </a:endParaRPr>
          </a:p>
          <a:p>
            <a:r>
              <a:rPr lang="ru-RU" sz="1000" dirty="0" smtClean="0">
                <a:solidFill>
                  <a:schemeClr val="tx1"/>
                </a:solidFill>
                <a:latin typeface="Times New Roman" pitchFamily="18" charset="0"/>
                <a:cs typeface="Times New Roman" pitchFamily="18" charset="0"/>
              </a:rPr>
              <a:t>	Выпуск №4					стр. </a:t>
            </a:r>
            <a:r>
              <a:rPr lang="ru-RU" sz="1000" dirty="0">
                <a:solidFill>
                  <a:schemeClr val="tx1"/>
                </a:solidFill>
                <a:latin typeface="Times New Roman" pitchFamily="18" charset="0"/>
                <a:cs typeface="Times New Roman" pitchFamily="18" charset="0"/>
              </a:rPr>
              <a:t>5</a:t>
            </a:r>
            <a:endParaRPr lang="ru-RU" sz="1000" dirty="0" smtClean="0">
              <a:solidFill>
                <a:schemeClr val="tx1"/>
              </a:solidFill>
              <a:latin typeface="Times New Roman" pitchFamily="18" charset="0"/>
              <a:cs typeface="Times New Roman" pitchFamily="18" charset="0"/>
            </a:endParaRPr>
          </a:p>
          <a:p>
            <a:r>
              <a:rPr lang="ru-RU" sz="1000" dirty="0" smtClean="0">
                <a:solidFill>
                  <a:schemeClr val="tx1"/>
                </a:solidFill>
                <a:latin typeface="Times New Roman" pitchFamily="18" charset="0"/>
                <a:cs typeface="Times New Roman" pitchFamily="18" charset="0"/>
              </a:rPr>
              <a:t>	Школьные </a:t>
            </a:r>
            <a:r>
              <a:rPr lang="ru-RU" sz="1000" dirty="0">
                <a:solidFill>
                  <a:schemeClr val="tx1"/>
                </a:solidFill>
                <a:latin typeface="Times New Roman" pitchFamily="18" charset="0"/>
                <a:cs typeface="Times New Roman" pitchFamily="18" charset="0"/>
              </a:rPr>
              <a:t>будни</a:t>
            </a:r>
          </a:p>
          <a:p>
            <a:pPr algn="ctr"/>
            <a:endParaRPr lang="ru-RU" dirty="0">
              <a:solidFill>
                <a:schemeClr val="tx1"/>
              </a:solidFill>
            </a:endParaRPr>
          </a:p>
        </p:txBody>
      </p:sp>
      <p:sp>
        <p:nvSpPr>
          <p:cNvPr id="3" name="Прямоугольник 2"/>
          <p:cNvSpPr/>
          <p:nvPr/>
        </p:nvSpPr>
        <p:spPr>
          <a:xfrm>
            <a:off x="4437112" y="389404"/>
            <a:ext cx="2420888" cy="288032"/>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Вести из классов</a:t>
            </a:r>
            <a:endPar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9"/>
          <p:cNvSpPr>
            <a:spLocks noChangeArrowheads="1"/>
          </p:cNvSpPr>
          <p:nvPr/>
        </p:nvSpPr>
        <p:spPr bwMode="auto">
          <a:xfrm>
            <a:off x="0" y="1377547"/>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0"/>
          <p:cNvSpPr>
            <a:spLocks noChangeArrowheads="1"/>
          </p:cNvSpPr>
          <p:nvPr/>
        </p:nvSpPr>
        <p:spPr bwMode="auto">
          <a:xfrm>
            <a:off x="0" y="3380031"/>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1"/>
          <p:cNvSpPr>
            <a:spLocks noChangeArrowheads="1"/>
          </p:cNvSpPr>
          <p:nvPr/>
        </p:nvSpPr>
        <p:spPr bwMode="auto">
          <a:xfrm>
            <a:off x="0" y="47625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3"/>
          <p:cNvSpPr>
            <a:spLocks noChangeArrowheads="1"/>
          </p:cNvSpPr>
          <p:nvPr/>
        </p:nvSpPr>
        <p:spPr bwMode="auto">
          <a:xfrm>
            <a:off x="0" y="79152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7" name="Rectangle 14"/>
          <p:cNvSpPr>
            <a:spLocks noChangeArrowheads="1"/>
          </p:cNvSpPr>
          <p:nvPr/>
        </p:nvSpPr>
        <p:spPr bwMode="auto">
          <a:xfrm>
            <a:off x="0" y="837247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Прямоугольник 6"/>
          <p:cNvSpPr/>
          <p:nvPr/>
        </p:nvSpPr>
        <p:spPr>
          <a:xfrm>
            <a:off x="2113089" y="628938"/>
            <a:ext cx="2555957" cy="338554"/>
          </a:xfrm>
          <a:prstGeom prst="rect">
            <a:avLst/>
          </a:prstGeom>
        </p:spPr>
        <p:txBody>
          <a:bodyPr wrap="none">
            <a:spAutoFit/>
          </a:bodyPr>
          <a:lstStyle/>
          <a:p>
            <a:pPr lvl="0" algn="ctr"/>
            <a:r>
              <a:rPr lang="ru-RU" sz="1600" b="1" cap="all" dirty="0" smtClean="0">
                <a:solidFill>
                  <a:schemeClr val="tx2">
                    <a:lumMod val="75000"/>
                  </a:schemeClr>
                </a:solidFill>
                <a:latin typeface="Times New Roman" pitchFamily="18" charset="0"/>
                <a:cs typeface="Times New Roman" pitchFamily="18" charset="0"/>
              </a:rPr>
              <a:t>На страже здоровья</a:t>
            </a:r>
          </a:p>
        </p:txBody>
      </p:sp>
      <p:sp>
        <p:nvSpPr>
          <p:cNvPr id="18" name="TextBox 17"/>
          <p:cNvSpPr txBox="1"/>
          <p:nvPr/>
        </p:nvSpPr>
        <p:spPr>
          <a:xfrm>
            <a:off x="3724208" y="6990853"/>
            <a:ext cx="2891721" cy="276999"/>
          </a:xfrm>
          <a:prstGeom prst="rect">
            <a:avLst/>
          </a:prstGeom>
          <a:noFill/>
        </p:spPr>
        <p:txBody>
          <a:bodyPr wrap="square" rtlCol="0">
            <a:spAutoFit/>
          </a:bodyPr>
          <a:lstStyle/>
          <a:p>
            <a:pPr lvl="0" algn="r"/>
            <a:r>
              <a:rPr lang="ru-RU" sz="1200" i="1" dirty="0" err="1" smtClean="0">
                <a:solidFill>
                  <a:prstClr val="black"/>
                </a:solidFill>
                <a:latin typeface="Times New Roman" pitchFamily="18" charset="0"/>
                <a:cs typeface="Times New Roman" pitchFamily="18" charset="0"/>
              </a:rPr>
              <a:t>Сигалаев</a:t>
            </a:r>
            <a:r>
              <a:rPr lang="ru-RU" sz="1200" i="1" dirty="0" smtClean="0">
                <a:solidFill>
                  <a:prstClr val="black"/>
                </a:solidFill>
                <a:latin typeface="Times New Roman" pitchFamily="18" charset="0"/>
                <a:cs typeface="Times New Roman" pitchFamily="18" charset="0"/>
              </a:rPr>
              <a:t> Семён, ученик 9 «а» класса</a:t>
            </a:r>
          </a:p>
        </p:txBody>
      </p:sp>
      <p:sp>
        <p:nvSpPr>
          <p:cNvPr id="9" name="AutoShape 2" descr="https://apf.mail.ru/cgi-bin/readmsg/IMG_7065-23-12-17-05-00.JPG?id=15141164070000000419%3B0%3B2&amp;x-email=krauter_natalia_88%40mail.ru&amp;exif=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4" descr="https://apf.mail.ru/cgi-bin/readmsg/IMG_7065-23-12-17-05-00.JPG?id=15141164070000000419%3B0%3B2&amp;x-email=krauter_natalia_88%40mail.ru&amp;exif=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4" name="AutoShape 6" descr="https://apf.mail.ru/cgi-bin/readmsg/IMG_7065-23-12-17-05-00.JPG?id=15141164070000000419%3B0%3B2&amp;x-email=krauter_natalia_88%40mail.ru&amp;exif=1"/>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175" name="Picture 7" descr="C:\Users\User\Desktop\Музыка\IMG_7065-23-12-17-05-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3096" y="1063750"/>
            <a:ext cx="2404984" cy="194754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55574" y="896566"/>
            <a:ext cx="3899739" cy="2492990"/>
          </a:xfrm>
          <a:prstGeom prst="rect">
            <a:avLst/>
          </a:prstGeom>
          <a:noFill/>
        </p:spPr>
        <p:txBody>
          <a:bodyPr wrap="square" rtlCol="0">
            <a:spAutoFit/>
          </a:bodyPr>
          <a:lstStyle/>
          <a:p>
            <a:pPr algn="just"/>
            <a:r>
              <a:rPr lang="ru-RU" sz="1200" dirty="0">
                <a:latin typeface="Times New Roman" panose="02020603050405020304" pitchFamily="18" charset="0"/>
                <a:cs typeface="Times New Roman" panose="02020603050405020304" pitchFamily="18" charset="0"/>
              </a:rPr>
              <a:t>Активисты РДШ в рамках развития направления «Личностное развитие» провели спортивные состязания для ребят Школы будущих первоклассников.</a:t>
            </a:r>
          </a:p>
          <a:p>
            <a:pPr algn="just"/>
            <a:r>
              <a:rPr lang="ru-RU" sz="1200" dirty="0">
                <a:latin typeface="Times New Roman" panose="02020603050405020304" pitchFamily="18" charset="0"/>
                <a:cs typeface="Times New Roman" panose="02020603050405020304" pitchFamily="18" charset="0"/>
              </a:rPr>
              <a:t>Программа соревнований была довольно насыщенной. Ребятам были предложены конкурсы с бегом, прыжками, ползанием, где нужно было проявить меткость и сообразительность. Спортивный задор и желание добиться победы для своей команды захватывали. </a:t>
            </a:r>
            <a:r>
              <a:rPr lang="ru-RU" sz="1200" dirty="0" smtClean="0">
                <a:latin typeface="Times New Roman" panose="02020603050405020304" pitchFamily="18" charset="0"/>
                <a:cs typeface="Times New Roman" panose="02020603050405020304" pitchFamily="18" charset="0"/>
              </a:rPr>
              <a:t>Ребята </a:t>
            </a:r>
            <a:r>
              <a:rPr lang="ru-RU" sz="1200" dirty="0">
                <a:latin typeface="Times New Roman" panose="02020603050405020304" pitchFamily="18" charset="0"/>
                <a:cs typeface="Times New Roman" panose="02020603050405020304" pitchFamily="18" charset="0"/>
              </a:rPr>
              <a:t>поняли: чтобы завоевать победу – необходимо обладать силой воли, быть организованным и собранным, ловким и находчивым.</a:t>
            </a:r>
          </a:p>
          <a:p>
            <a:r>
              <a:rPr lang="ru-RU" sz="1200" dirty="0">
                <a:latin typeface="Times New Roman" panose="02020603050405020304" pitchFamily="18" charset="0"/>
                <a:cs typeface="Times New Roman" panose="02020603050405020304" pitchFamily="18" charset="0"/>
              </a:rPr>
              <a:t>Соревнования стали настоящим праздником спорта, здоровья!</a:t>
            </a:r>
          </a:p>
        </p:txBody>
      </p:sp>
      <p:sp>
        <p:nvSpPr>
          <p:cNvPr id="20" name="TextBox 19"/>
          <p:cNvSpPr txBox="1"/>
          <p:nvPr/>
        </p:nvSpPr>
        <p:spPr>
          <a:xfrm>
            <a:off x="3579707" y="3065348"/>
            <a:ext cx="3240360" cy="276999"/>
          </a:xfrm>
          <a:prstGeom prst="rect">
            <a:avLst/>
          </a:prstGeom>
          <a:noFill/>
        </p:spPr>
        <p:txBody>
          <a:bodyPr wrap="square" rtlCol="0">
            <a:spAutoFit/>
          </a:bodyPr>
          <a:lstStyle/>
          <a:p>
            <a:pPr algn="r"/>
            <a:r>
              <a:rPr lang="ru-RU" sz="1200" i="1" dirty="0" err="1" smtClean="0">
                <a:latin typeface="Times New Roman" panose="02020603050405020304" pitchFamily="18" charset="0"/>
                <a:cs typeface="Times New Roman" panose="02020603050405020304" pitchFamily="18" charset="0"/>
              </a:rPr>
              <a:t>А.А.Акбулатова</a:t>
            </a:r>
            <a:r>
              <a:rPr lang="ru-RU" sz="1200" i="1" dirty="0" smtClean="0">
                <a:latin typeface="Times New Roman" panose="02020603050405020304" pitchFamily="18" charset="0"/>
                <a:cs typeface="Times New Roman" panose="02020603050405020304" pitchFamily="18" charset="0"/>
              </a:rPr>
              <a:t>, учитель начальных классов</a:t>
            </a:r>
            <a:endParaRPr lang="ru-RU" sz="1200" i="1" dirty="0">
              <a:latin typeface="Times New Roman" panose="02020603050405020304" pitchFamily="18" charset="0"/>
              <a:cs typeface="Times New Roman" panose="02020603050405020304" pitchFamily="18" charset="0"/>
            </a:endParaRPr>
          </a:p>
        </p:txBody>
      </p:sp>
      <p:cxnSp>
        <p:nvCxnSpPr>
          <p:cNvPr id="22" name="Прямая соединительная линия 21"/>
          <p:cNvCxnSpPr/>
          <p:nvPr/>
        </p:nvCxnSpPr>
        <p:spPr>
          <a:xfrm>
            <a:off x="-93078" y="3342347"/>
            <a:ext cx="6858000"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Прямоугольник 24"/>
          <p:cNvSpPr/>
          <p:nvPr/>
        </p:nvSpPr>
        <p:spPr>
          <a:xfrm>
            <a:off x="190649" y="3412565"/>
            <a:ext cx="2998948" cy="584775"/>
          </a:xfrm>
          <a:prstGeom prst="rect">
            <a:avLst/>
          </a:prstGeom>
        </p:spPr>
        <p:txBody>
          <a:bodyPr wrap="square">
            <a:spAutoFit/>
          </a:bodyPr>
          <a:lstStyle/>
          <a:p>
            <a:pPr lvl="0" algn="ctr"/>
            <a:r>
              <a:rPr lang="ru-RU" sz="1600" b="1" cap="all" dirty="0" smtClean="0">
                <a:solidFill>
                  <a:schemeClr val="tx2">
                    <a:lumMod val="75000"/>
                  </a:schemeClr>
                </a:solidFill>
                <a:latin typeface="Times New Roman" pitchFamily="18" charset="0"/>
                <a:cs typeface="Times New Roman" pitchFamily="18" charset="0"/>
              </a:rPr>
              <a:t>Международный день борьбы с коррупцией</a:t>
            </a:r>
          </a:p>
        </p:txBody>
      </p:sp>
      <p:sp>
        <p:nvSpPr>
          <p:cNvPr id="24" name="TextBox 23"/>
          <p:cNvSpPr txBox="1"/>
          <p:nvPr/>
        </p:nvSpPr>
        <p:spPr>
          <a:xfrm>
            <a:off x="2205794" y="3895556"/>
            <a:ext cx="4493216" cy="1277273"/>
          </a:xfrm>
          <a:prstGeom prst="rect">
            <a:avLst/>
          </a:prstGeom>
          <a:noFill/>
        </p:spPr>
        <p:txBody>
          <a:bodyPr wrap="square" rtlCol="0">
            <a:spAutoFit/>
          </a:bodyPr>
          <a:lstStyle/>
          <a:p>
            <a:pPr algn="just" fontAlgn="base"/>
            <a:r>
              <a:rPr lang="ru-RU" sz="1100" dirty="0">
                <a:latin typeface="Times New Roman" panose="02020603050405020304" pitchFamily="18" charset="0"/>
                <a:cs typeface="Times New Roman" panose="02020603050405020304" pitchFamily="18" charset="0"/>
              </a:rPr>
              <a:t>Международный день борьбы с коррупцией отмечается 9 декабря, который был принят в 2003 году Генеральной Ассамблеей ООН.  Коррупция - это использование должностным лицом своих властных полномочий и доверенных ему прав, а так же связанных с этим официальным статусом авторитета, возможностей, связей в целях получения выгоды. Она несет очень негативное последствие на экономику, на граждан и на само государство в </a:t>
            </a:r>
            <a:r>
              <a:rPr lang="ru-RU" sz="1100" dirty="0" smtClean="0">
                <a:latin typeface="Times New Roman" panose="02020603050405020304" pitchFamily="18" charset="0"/>
                <a:cs typeface="Times New Roman" panose="02020603050405020304" pitchFamily="18" charset="0"/>
              </a:rPr>
              <a:t>целом</a:t>
            </a:r>
            <a:endParaRPr lang="ru-RU" sz="1100" dirty="0">
              <a:latin typeface="Times New Roman" panose="02020603050405020304" pitchFamily="18" charset="0"/>
              <a:cs typeface="Times New Roman" panose="02020603050405020304" pitchFamily="18" charset="0"/>
            </a:endParaRPr>
          </a:p>
        </p:txBody>
      </p:sp>
      <p:pic>
        <p:nvPicPr>
          <p:cNvPr id="7177" name="Picture 9" descr="http://cfksz.ru/shared/files/201712/1_498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175" y="3997340"/>
            <a:ext cx="1240433" cy="117548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27719" y="5057185"/>
            <a:ext cx="6460354" cy="2123658"/>
          </a:xfrm>
          <a:prstGeom prst="rect">
            <a:avLst/>
          </a:prstGeom>
          <a:noFill/>
        </p:spPr>
        <p:txBody>
          <a:bodyPr wrap="square" rtlCol="0">
            <a:spAutoFit/>
          </a:bodyPr>
          <a:lstStyle/>
          <a:p>
            <a:pPr algn="just" fontAlgn="base"/>
            <a:r>
              <a:rPr lang="ru-RU" sz="1200" dirty="0">
                <a:latin typeface="Times New Roman" panose="02020603050405020304" pitchFamily="18" charset="0"/>
                <a:cs typeface="Times New Roman" panose="02020603050405020304" pitchFamily="18" charset="0"/>
              </a:rPr>
              <a:t>Самыми главными коррупционерами являются государственные служащие, среди них чиновники, которые окружены компанией, которую им выбирает начальство. Ты не можешь сам выбрать себе компанию. Все вокруг берут взятки. Он разве может один не брать? Его иначе потихоньку выдавят. Постепенно и он начинает брать, потому что все берут. И он превращается в деталь безупречно работающего механизма по отбору у населения денег за какие-то </a:t>
            </a:r>
            <a:r>
              <a:rPr lang="ru-RU" sz="1200" dirty="0" smtClean="0">
                <a:latin typeface="Times New Roman" panose="02020603050405020304" pitchFamily="18" charset="0"/>
                <a:cs typeface="Times New Roman" panose="02020603050405020304" pitchFamily="18" charset="0"/>
              </a:rPr>
              <a:t>решения. </a:t>
            </a:r>
            <a:r>
              <a:rPr lang="ru-RU" sz="1200" dirty="0">
                <a:latin typeface="Times New Roman" panose="02020603050405020304" pitchFamily="18" charset="0"/>
                <a:cs typeface="Times New Roman" panose="02020603050405020304" pitchFamily="18" charset="0"/>
              </a:rPr>
              <a:t>Изменить что-то можно, но нужна воля сверху - снизу этой воли нет. Все демонстрации против коррупции - это очень пышно, красиво и увлекательно. Можно собрать миллионы людей, и все равно ничего не получится, все равно воруют.</a:t>
            </a:r>
          </a:p>
          <a:p>
            <a:pPr algn="just" fontAlgn="base"/>
            <a:r>
              <a:rPr lang="ru-RU" sz="1200" dirty="0">
                <a:latin typeface="Times New Roman" panose="02020603050405020304" pitchFamily="18" charset="0"/>
                <a:cs typeface="Times New Roman" panose="02020603050405020304" pitchFamily="18" charset="0"/>
              </a:rPr>
              <a:t>В настоящее время ни одно государство мира не свободно от коррупционных действий. Поэтому коррупция является главной и сложной проблемой, с которой борются на протяжении всего существования человечества. </a:t>
            </a:r>
          </a:p>
        </p:txBody>
      </p:sp>
      <p:cxnSp>
        <p:nvCxnSpPr>
          <p:cNvPr id="5" name="Прямая соединительная линия 4"/>
          <p:cNvCxnSpPr/>
          <p:nvPr/>
        </p:nvCxnSpPr>
        <p:spPr>
          <a:xfrm>
            <a:off x="86660" y="7280899"/>
            <a:ext cx="685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23054" y="7419414"/>
            <a:ext cx="6292875" cy="1200329"/>
          </a:xfrm>
          <a:prstGeom prst="rect">
            <a:avLst/>
          </a:prstGeom>
          <a:noFill/>
        </p:spPr>
        <p:txBody>
          <a:bodyPr wrap="square" rtlCol="0">
            <a:spAutoFit/>
          </a:bodyPr>
          <a:lstStyle/>
          <a:p>
            <a:pPr algn="just"/>
            <a:r>
              <a:rPr lang="ru-RU" sz="1200" dirty="0">
                <a:latin typeface="Times New Roman" panose="02020603050405020304" pitchFamily="18" charset="0"/>
                <a:cs typeface="Times New Roman" panose="02020603050405020304" pitchFamily="18" charset="0"/>
              </a:rPr>
              <a:t>15 декабря в районном доме культуры состоялся </a:t>
            </a:r>
            <a:r>
              <a:rPr lang="ru-RU" sz="1200" b="1" dirty="0" err="1">
                <a:latin typeface="Times New Roman" panose="02020603050405020304" pitchFamily="18" charset="0"/>
                <a:cs typeface="Times New Roman" panose="02020603050405020304" pitchFamily="18" charset="0"/>
              </a:rPr>
              <a:t>брейн</a:t>
            </a:r>
            <a:r>
              <a:rPr lang="ru-RU" sz="1200" b="1" dirty="0">
                <a:latin typeface="Times New Roman" panose="02020603050405020304" pitchFamily="18" charset="0"/>
                <a:cs typeface="Times New Roman" panose="02020603050405020304" pitchFamily="18" charset="0"/>
              </a:rPr>
              <a:t>-ринг по </a:t>
            </a:r>
            <a:r>
              <a:rPr lang="ru-RU" sz="1200" b="1" dirty="0" smtClean="0">
                <a:latin typeface="Times New Roman" panose="02020603050405020304" pitchFamily="18" charset="0"/>
                <a:cs typeface="Times New Roman" panose="02020603050405020304" pitchFamily="18" charset="0"/>
              </a:rPr>
              <a:t>праву</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в котором команда (в составе: </a:t>
            </a:r>
            <a:r>
              <a:rPr lang="ru-RU" sz="1200" dirty="0" err="1">
                <a:latin typeface="Times New Roman" panose="02020603050405020304" pitchFamily="18" charset="0"/>
                <a:cs typeface="Times New Roman" panose="02020603050405020304" pitchFamily="18" charset="0"/>
              </a:rPr>
              <a:t>Чуканова</a:t>
            </a:r>
            <a:r>
              <a:rPr lang="ru-RU" sz="1200" dirty="0">
                <a:latin typeface="Times New Roman" panose="02020603050405020304" pitchFamily="18" charset="0"/>
                <a:cs typeface="Times New Roman" panose="02020603050405020304" pitchFamily="18" charset="0"/>
              </a:rPr>
              <a:t> Екатерина, </a:t>
            </a:r>
            <a:r>
              <a:rPr lang="ru-RU" sz="1200" dirty="0" err="1">
                <a:latin typeface="Times New Roman" panose="02020603050405020304" pitchFamily="18" charset="0"/>
                <a:cs typeface="Times New Roman" panose="02020603050405020304" pitchFamily="18" charset="0"/>
              </a:rPr>
              <a:t>Бухмарова</a:t>
            </a:r>
            <a:r>
              <a:rPr lang="ru-RU" sz="1200" dirty="0">
                <a:latin typeface="Times New Roman" panose="02020603050405020304" pitchFamily="18" charset="0"/>
                <a:cs typeface="Times New Roman" panose="02020603050405020304" pitchFamily="18" charset="0"/>
              </a:rPr>
              <a:t> Полина, Сомова Дарья, Смирнова Алена, </a:t>
            </a:r>
            <a:r>
              <a:rPr lang="ru-RU" sz="1200" dirty="0" err="1">
                <a:latin typeface="Times New Roman" panose="02020603050405020304" pitchFamily="18" charset="0"/>
                <a:cs typeface="Times New Roman" panose="02020603050405020304" pitchFamily="18" charset="0"/>
              </a:rPr>
              <a:t>Гуренкова</a:t>
            </a:r>
            <a:r>
              <a:rPr lang="ru-RU" sz="1200" dirty="0">
                <a:latin typeface="Times New Roman" panose="02020603050405020304" pitchFamily="18" charset="0"/>
                <a:cs typeface="Times New Roman" panose="02020603050405020304" pitchFamily="18" charset="0"/>
              </a:rPr>
              <a:t> Кристина, </a:t>
            </a:r>
            <a:r>
              <a:rPr lang="ru-RU" sz="1200" dirty="0" err="1">
                <a:latin typeface="Times New Roman" panose="02020603050405020304" pitchFamily="18" charset="0"/>
                <a:cs typeface="Times New Roman" panose="02020603050405020304" pitchFamily="18" charset="0"/>
              </a:rPr>
              <a:t>Латыпов</a:t>
            </a:r>
            <a:r>
              <a:rPr lang="ru-RU" sz="1200" dirty="0">
                <a:latin typeface="Times New Roman" panose="02020603050405020304" pitchFamily="18" charset="0"/>
                <a:cs typeface="Times New Roman" panose="02020603050405020304" pitchFamily="18" charset="0"/>
              </a:rPr>
              <a:t> Руслан, </a:t>
            </a:r>
            <a:r>
              <a:rPr lang="ru-RU" sz="1200" dirty="0" err="1">
                <a:latin typeface="Times New Roman" panose="02020603050405020304" pitchFamily="18" charset="0"/>
                <a:cs typeface="Times New Roman" panose="02020603050405020304" pitchFamily="18" charset="0"/>
              </a:rPr>
              <a:t>Подлипалин</a:t>
            </a:r>
            <a:r>
              <a:rPr lang="ru-RU" sz="1200" dirty="0">
                <a:latin typeface="Times New Roman" panose="02020603050405020304" pitchFamily="18" charset="0"/>
                <a:cs typeface="Times New Roman" panose="02020603050405020304" pitchFamily="18" charset="0"/>
              </a:rPr>
              <a:t> Данила, Майстренко Александра, Стародубцева Анастасия, Михайлова Наталья - капитан </a:t>
            </a:r>
            <a:r>
              <a:rPr lang="ru-RU" sz="1200" dirty="0" smtClean="0">
                <a:latin typeface="Times New Roman" panose="02020603050405020304" pitchFamily="18" charset="0"/>
                <a:cs typeface="Times New Roman" panose="02020603050405020304" pitchFamily="18" charset="0"/>
              </a:rPr>
              <a:t>команды) </a:t>
            </a:r>
            <a:r>
              <a:rPr lang="ru-RU" sz="1200" dirty="0">
                <a:latin typeface="Times New Roman" panose="02020603050405020304" pitchFamily="18" charset="0"/>
                <a:cs typeface="Times New Roman" panose="02020603050405020304" pitchFamily="18" charset="0"/>
              </a:rPr>
              <a:t>ГБОУ СОШ N1 </a:t>
            </a:r>
            <a:r>
              <a:rPr lang="ru-RU" sz="1200" dirty="0" smtClean="0">
                <a:latin typeface="Times New Roman" panose="02020603050405020304" pitchFamily="18" charset="0"/>
                <a:cs typeface="Times New Roman" panose="02020603050405020304" pitchFamily="18" charset="0"/>
              </a:rPr>
              <a:t>им. И. М. </a:t>
            </a:r>
            <a:r>
              <a:rPr lang="ru-RU" sz="1200" dirty="0">
                <a:latin typeface="Times New Roman" panose="02020603050405020304" pitchFamily="18" charset="0"/>
                <a:cs typeface="Times New Roman" panose="02020603050405020304" pitchFamily="18" charset="0"/>
              </a:rPr>
              <a:t>Кузнецова под названием </a:t>
            </a:r>
            <a:r>
              <a:rPr lang="ru-RU" sz="1200" b="1" dirty="0">
                <a:latin typeface="Times New Roman" panose="02020603050405020304" pitchFamily="18" charset="0"/>
                <a:cs typeface="Times New Roman" panose="02020603050405020304" pitchFamily="18" charset="0"/>
              </a:rPr>
              <a:t>"Кодекс чести" </a:t>
            </a:r>
            <a:r>
              <a:rPr lang="ru-RU" sz="1200" dirty="0" smtClean="0">
                <a:latin typeface="Times New Roman" panose="02020603050405020304" pitchFamily="18" charset="0"/>
                <a:cs typeface="Times New Roman" panose="02020603050405020304" pitchFamily="18" charset="0"/>
              </a:rPr>
              <a:t>заняла </a:t>
            </a:r>
            <a:r>
              <a:rPr lang="ru-RU" sz="1200" b="1" dirty="0">
                <a:latin typeface="Times New Roman" panose="02020603050405020304" pitchFamily="18" charset="0"/>
                <a:cs typeface="Times New Roman" panose="02020603050405020304" pitchFamily="18" charset="0"/>
              </a:rPr>
              <a:t>первое место</a:t>
            </a:r>
            <a:r>
              <a:rPr lang="ru-RU" sz="1200" dirty="0">
                <a:latin typeface="Times New Roman" panose="02020603050405020304" pitchFamily="18" charset="0"/>
                <a:cs typeface="Times New Roman" panose="02020603050405020304" pitchFamily="18" charset="0"/>
              </a:rPr>
              <a:t>! Грамоту за победу команде вручал </a:t>
            </a:r>
            <a:r>
              <a:rPr lang="ru-RU" sz="1200" dirty="0" err="1" smtClean="0">
                <a:latin typeface="Times New Roman" panose="02020603050405020304" pitchFamily="18" charset="0"/>
                <a:cs typeface="Times New Roman" panose="02020603050405020304" pitchFamily="18" charset="0"/>
              </a:rPr>
              <a:t>зам.прокурора</a:t>
            </a:r>
            <a:r>
              <a:rPr lang="ru-RU" sz="1200" dirty="0" smtClean="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большечерниговского</a:t>
            </a:r>
            <a:r>
              <a:rPr lang="ru-RU" sz="1200" dirty="0">
                <a:latin typeface="Times New Roman" panose="02020603050405020304" pitchFamily="18" charset="0"/>
                <a:cs typeface="Times New Roman" panose="02020603050405020304" pitchFamily="18" charset="0"/>
              </a:rPr>
              <a:t> района Егоров Андрей Викторович.</a:t>
            </a:r>
          </a:p>
        </p:txBody>
      </p:sp>
      <p:sp>
        <p:nvSpPr>
          <p:cNvPr id="27" name="Прямоугольник 26"/>
          <p:cNvSpPr/>
          <p:nvPr/>
        </p:nvSpPr>
        <p:spPr>
          <a:xfrm>
            <a:off x="1179314" y="7250137"/>
            <a:ext cx="4580356" cy="338554"/>
          </a:xfrm>
          <a:prstGeom prst="rect">
            <a:avLst/>
          </a:prstGeom>
        </p:spPr>
        <p:txBody>
          <a:bodyPr wrap="none">
            <a:spAutoFit/>
          </a:bodyPr>
          <a:lstStyle/>
          <a:p>
            <a:pPr lvl="0" algn="ctr"/>
            <a:r>
              <a:rPr lang="ru-RU" sz="1600" b="1" cap="all" dirty="0" smtClean="0">
                <a:solidFill>
                  <a:schemeClr val="tx2">
                    <a:lumMod val="75000"/>
                  </a:schemeClr>
                </a:solidFill>
                <a:latin typeface="Times New Roman" pitchFamily="18" charset="0"/>
                <a:cs typeface="Times New Roman" pitchFamily="18" charset="0"/>
              </a:rPr>
              <a:t>Интеллектуальный турнир по праву</a:t>
            </a:r>
          </a:p>
        </p:txBody>
      </p:sp>
      <p:sp>
        <p:nvSpPr>
          <p:cNvPr id="28" name="TextBox 27"/>
          <p:cNvSpPr txBox="1"/>
          <p:nvPr/>
        </p:nvSpPr>
        <p:spPr>
          <a:xfrm>
            <a:off x="3429000" y="8500763"/>
            <a:ext cx="3240360" cy="276999"/>
          </a:xfrm>
          <a:prstGeom prst="rect">
            <a:avLst/>
          </a:prstGeom>
          <a:noFill/>
        </p:spPr>
        <p:txBody>
          <a:bodyPr wrap="square" rtlCol="0">
            <a:spAutoFit/>
          </a:bodyPr>
          <a:lstStyle/>
          <a:p>
            <a:pPr algn="r"/>
            <a:r>
              <a:rPr lang="ru-RU" sz="1200" i="1" dirty="0" smtClean="0">
                <a:latin typeface="Times New Roman" panose="02020603050405020304" pitchFamily="18" charset="0"/>
                <a:cs typeface="Times New Roman" panose="02020603050405020304" pitchFamily="18" charset="0"/>
              </a:rPr>
              <a:t>Семичастнова Валерия, ученица 10 класса</a:t>
            </a:r>
            <a:endParaRPr lang="ru-RU" sz="1200" i="1" dirty="0">
              <a:latin typeface="Times New Roman" panose="02020603050405020304" pitchFamily="18" charset="0"/>
              <a:cs typeface="Times New Roman" panose="02020603050405020304" pitchFamily="18" charset="0"/>
            </a:endParaRPr>
          </a:p>
        </p:txBody>
      </p:sp>
      <p:sp>
        <p:nvSpPr>
          <p:cNvPr id="29" name="Прямоугольник 28"/>
          <p:cNvSpPr/>
          <p:nvPr/>
        </p:nvSpPr>
        <p:spPr>
          <a:xfrm>
            <a:off x="4415358" y="3342347"/>
            <a:ext cx="2420888" cy="288032"/>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Азбука права</a:t>
            </a:r>
            <a:endPar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136909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0"/>
            <a:ext cx="6858000" cy="533420"/>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000" dirty="0" smtClean="0">
              <a:solidFill>
                <a:schemeClr val="tx1"/>
              </a:solidFill>
              <a:latin typeface="Times New Roman" pitchFamily="18" charset="0"/>
              <a:cs typeface="Times New Roman" pitchFamily="18" charset="0"/>
            </a:endParaRPr>
          </a:p>
          <a:p>
            <a:r>
              <a:rPr lang="ru-RU" sz="1000" dirty="0" smtClean="0">
                <a:solidFill>
                  <a:schemeClr val="tx1"/>
                </a:solidFill>
                <a:latin typeface="Times New Roman" pitchFamily="18" charset="0"/>
                <a:cs typeface="Times New Roman" pitchFamily="18" charset="0"/>
              </a:rPr>
              <a:t>	Выпуск №4					стр. </a:t>
            </a:r>
            <a:r>
              <a:rPr lang="ru-RU" sz="1000" dirty="0">
                <a:solidFill>
                  <a:schemeClr val="tx1"/>
                </a:solidFill>
                <a:latin typeface="Times New Roman" pitchFamily="18" charset="0"/>
                <a:cs typeface="Times New Roman" pitchFamily="18" charset="0"/>
              </a:rPr>
              <a:t>6</a:t>
            </a:r>
            <a:endParaRPr lang="ru-RU" sz="1000" dirty="0" smtClean="0">
              <a:solidFill>
                <a:schemeClr val="tx1"/>
              </a:solidFill>
              <a:latin typeface="Times New Roman" pitchFamily="18" charset="0"/>
              <a:cs typeface="Times New Roman" pitchFamily="18" charset="0"/>
            </a:endParaRPr>
          </a:p>
          <a:p>
            <a:r>
              <a:rPr lang="ru-RU" sz="1000" dirty="0" smtClean="0">
                <a:solidFill>
                  <a:schemeClr val="tx1"/>
                </a:solidFill>
                <a:latin typeface="Times New Roman" pitchFamily="18" charset="0"/>
                <a:cs typeface="Times New Roman" pitchFamily="18" charset="0"/>
              </a:rPr>
              <a:t>	Школьные </a:t>
            </a:r>
            <a:r>
              <a:rPr lang="ru-RU" sz="1000" dirty="0">
                <a:solidFill>
                  <a:schemeClr val="tx1"/>
                </a:solidFill>
                <a:latin typeface="Times New Roman" pitchFamily="18" charset="0"/>
                <a:cs typeface="Times New Roman" pitchFamily="18" charset="0"/>
              </a:rPr>
              <a:t>будни</a:t>
            </a:r>
          </a:p>
          <a:p>
            <a:pPr algn="ctr"/>
            <a:endParaRPr lang="ru-RU" dirty="0">
              <a:solidFill>
                <a:schemeClr val="tx1"/>
              </a:solidFill>
            </a:endParaRPr>
          </a:p>
        </p:txBody>
      </p:sp>
      <p:sp>
        <p:nvSpPr>
          <p:cNvPr id="3" name="Прямоугольник 2"/>
          <p:cNvSpPr/>
          <p:nvPr/>
        </p:nvSpPr>
        <p:spPr>
          <a:xfrm>
            <a:off x="4293096" y="389404"/>
            <a:ext cx="2564904" cy="288032"/>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Календарь памятных дат</a:t>
            </a:r>
            <a:endPar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9"/>
          <p:cNvSpPr>
            <a:spLocks noChangeArrowheads="1"/>
          </p:cNvSpPr>
          <p:nvPr/>
        </p:nvSpPr>
        <p:spPr bwMode="auto">
          <a:xfrm>
            <a:off x="0" y="1377547"/>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0"/>
          <p:cNvSpPr>
            <a:spLocks noChangeArrowheads="1"/>
          </p:cNvSpPr>
          <p:nvPr/>
        </p:nvSpPr>
        <p:spPr bwMode="auto">
          <a:xfrm>
            <a:off x="0" y="341947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3"/>
          <p:cNvSpPr>
            <a:spLocks noChangeArrowheads="1"/>
          </p:cNvSpPr>
          <p:nvPr/>
        </p:nvSpPr>
        <p:spPr bwMode="auto">
          <a:xfrm>
            <a:off x="0" y="79152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7" name="Rectangle 14"/>
          <p:cNvSpPr>
            <a:spLocks noChangeArrowheads="1"/>
          </p:cNvSpPr>
          <p:nvPr/>
        </p:nvSpPr>
        <p:spPr bwMode="auto">
          <a:xfrm>
            <a:off x="0" y="837247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Прямоугольник 6"/>
          <p:cNvSpPr/>
          <p:nvPr/>
        </p:nvSpPr>
        <p:spPr>
          <a:xfrm>
            <a:off x="1103179" y="697522"/>
            <a:ext cx="4651659" cy="338554"/>
          </a:xfrm>
          <a:prstGeom prst="rect">
            <a:avLst/>
          </a:prstGeom>
        </p:spPr>
        <p:txBody>
          <a:bodyPr wrap="none">
            <a:spAutoFit/>
          </a:bodyPr>
          <a:lstStyle/>
          <a:p>
            <a:pPr lvl="0" algn="ctr"/>
            <a:r>
              <a:rPr lang="ru-RU" sz="1600" b="1" cap="all" dirty="0" smtClean="0">
                <a:solidFill>
                  <a:schemeClr val="tx2">
                    <a:lumMod val="75000"/>
                  </a:schemeClr>
                </a:solidFill>
                <a:latin typeface="Times New Roman" pitchFamily="18" charset="0"/>
                <a:cs typeface="Times New Roman" pitchFamily="18" charset="0"/>
              </a:rPr>
              <a:t>Каждый должен знать своих героев!</a:t>
            </a:r>
          </a:p>
        </p:txBody>
      </p:sp>
      <p:sp>
        <p:nvSpPr>
          <p:cNvPr id="18" name="TextBox 17"/>
          <p:cNvSpPr txBox="1"/>
          <p:nvPr/>
        </p:nvSpPr>
        <p:spPr>
          <a:xfrm>
            <a:off x="3675328" y="8614032"/>
            <a:ext cx="2891721" cy="276999"/>
          </a:xfrm>
          <a:prstGeom prst="rect">
            <a:avLst/>
          </a:prstGeom>
          <a:noFill/>
        </p:spPr>
        <p:txBody>
          <a:bodyPr wrap="square" rtlCol="0">
            <a:spAutoFit/>
          </a:bodyPr>
          <a:lstStyle/>
          <a:p>
            <a:pPr lvl="0" algn="r"/>
            <a:r>
              <a:rPr lang="ru-RU" sz="1200" i="1" dirty="0" smtClean="0">
                <a:solidFill>
                  <a:prstClr val="black"/>
                </a:solidFill>
                <a:latin typeface="Times New Roman" pitchFamily="18" charset="0"/>
                <a:cs typeface="Times New Roman" pitchFamily="18" charset="0"/>
              </a:rPr>
              <a:t>Евдокимов Алексей, ученик 9 «а» класса</a:t>
            </a:r>
          </a:p>
        </p:txBody>
      </p:sp>
      <p:sp>
        <p:nvSpPr>
          <p:cNvPr id="9" name="AutoShape 2" descr="https://apf.mail.ru/cgi-bin/readmsg/IMG_7065-23-12-17-05-00.JPG?id=15141164070000000419%3B0%3B2&amp;x-email=krauter_natalia_88%40mail.ru&amp;exif=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4" descr="https://apf.mail.ru/cgi-bin/readmsg/IMG_7065-23-12-17-05-00.JPG?id=15141164070000000419%3B0%3B2&amp;x-email=krauter_natalia_88%40mail.ru&amp;exif=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4" name="AutoShape 6" descr="https://apf.mail.ru/cgi-bin/readmsg/IMG_7065-23-12-17-05-00.JPG?id=15141164070000000419%3B0%3B2&amp;x-email=krauter_natalia_88%40mail.ru&amp;exif=1"/>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0" name="TextBox 19"/>
          <p:cNvSpPr txBox="1"/>
          <p:nvPr/>
        </p:nvSpPr>
        <p:spPr>
          <a:xfrm>
            <a:off x="3617640" y="3873361"/>
            <a:ext cx="3240360" cy="276999"/>
          </a:xfrm>
          <a:prstGeom prst="rect">
            <a:avLst/>
          </a:prstGeom>
          <a:noFill/>
        </p:spPr>
        <p:txBody>
          <a:bodyPr wrap="square" rtlCol="0">
            <a:spAutoFit/>
          </a:bodyPr>
          <a:lstStyle/>
          <a:p>
            <a:pPr algn="r"/>
            <a:r>
              <a:rPr lang="ru-RU" sz="1200" i="1" dirty="0" smtClean="0">
                <a:latin typeface="Times New Roman" panose="02020603050405020304" pitchFamily="18" charset="0"/>
                <a:cs typeface="Times New Roman" panose="02020603050405020304" pitchFamily="18" charset="0"/>
              </a:rPr>
              <a:t>Емельянова Виктория, ученица 9 «а» класса</a:t>
            </a:r>
            <a:endParaRPr lang="ru-RU" sz="1200" i="1" dirty="0">
              <a:latin typeface="Times New Roman" panose="02020603050405020304" pitchFamily="18" charset="0"/>
              <a:cs typeface="Times New Roman" panose="02020603050405020304" pitchFamily="18" charset="0"/>
            </a:endParaRPr>
          </a:p>
        </p:txBody>
      </p:sp>
      <p:cxnSp>
        <p:nvCxnSpPr>
          <p:cNvPr id="22" name="Прямая соединительная линия 21"/>
          <p:cNvCxnSpPr/>
          <p:nvPr/>
        </p:nvCxnSpPr>
        <p:spPr>
          <a:xfrm>
            <a:off x="0" y="4162604"/>
            <a:ext cx="6858000"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Прямоугольник 24"/>
          <p:cNvSpPr/>
          <p:nvPr/>
        </p:nvSpPr>
        <p:spPr>
          <a:xfrm>
            <a:off x="1043791" y="4169123"/>
            <a:ext cx="4694555" cy="338554"/>
          </a:xfrm>
          <a:prstGeom prst="rect">
            <a:avLst/>
          </a:prstGeom>
        </p:spPr>
        <p:txBody>
          <a:bodyPr wrap="none">
            <a:spAutoFit/>
          </a:bodyPr>
          <a:lstStyle/>
          <a:p>
            <a:pPr lvl="0" algn="ctr"/>
            <a:r>
              <a:rPr lang="ru-RU" sz="1600" b="1" cap="all" dirty="0" smtClean="0">
                <a:solidFill>
                  <a:schemeClr val="tx2">
                    <a:lumMod val="75000"/>
                  </a:schemeClr>
                </a:solidFill>
                <a:latin typeface="Times New Roman" pitchFamily="18" charset="0"/>
                <a:cs typeface="Times New Roman" pitchFamily="18" charset="0"/>
              </a:rPr>
              <a:t>Международный день прав человека</a:t>
            </a:r>
          </a:p>
        </p:txBody>
      </p:sp>
      <p:pic>
        <p:nvPicPr>
          <p:cNvPr id="23" name="Рисунок 22" descr="День Героев Отечества"/>
          <p:cNvPicPr/>
          <p:nvPr/>
        </p:nvPicPr>
        <p:blipFill>
          <a:blip r:embed="rId2">
            <a:extLst>
              <a:ext uri="{28A0092B-C50C-407E-A947-70E740481C1C}">
                <a14:useLocalDpi xmlns:a14="http://schemas.microsoft.com/office/drawing/2010/main" val="0"/>
              </a:ext>
            </a:extLst>
          </a:blip>
          <a:srcRect/>
          <a:stretch>
            <a:fillRect/>
          </a:stretch>
        </p:blipFill>
        <p:spPr bwMode="auto">
          <a:xfrm>
            <a:off x="4637931" y="1835696"/>
            <a:ext cx="1959420" cy="1881544"/>
          </a:xfrm>
          <a:prstGeom prst="rect">
            <a:avLst/>
          </a:prstGeom>
          <a:noFill/>
          <a:ln>
            <a:noFill/>
          </a:ln>
        </p:spPr>
      </p:pic>
      <p:sp>
        <p:nvSpPr>
          <p:cNvPr id="4" name="TextBox 3"/>
          <p:cNvSpPr txBox="1"/>
          <p:nvPr/>
        </p:nvSpPr>
        <p:spPr>
          <a:xfrm>
            <a:off x="155575" y="1036076"/>
            <a:ext cx="6456981" cy="1015663"/>
          </a:xfrm>
          <a:prstGeom prst="rect">
            <a:avLst/>
          </a:prstGeom>
          <a:noFill/>
        </p:spPr>
        <p:txBody>
          <a:bodyPr wrap="square" rtlCol="0">
            <a:spAutoFit/>
          </a:bodyPr>
          <a:lstStyle/>
          <a:p>
            <a:pPr algn="just"/>
            <a:r>
              <a:rPr lang="ru-RU" sz="1200" dirty="0">
                <a:latin typeface="Times New Roman" panose="02020603050405020304" pitchFamily="18" charset="0"/>
                <a:cs typeface="Times New Roman" panose="02020603050405020304" pitchFamily="18" charset="0"/>
              </a:rPr>
              <a:t>9 декабря в России отмечают День Героев Отечества. Эта памятная дата была установлена Государственной Думой Российской Федерации 26 января 2007 года. В пояснительной записке к документу говорилось следующее: «...мы не только отдаем дань памяти героическим предкам, но и чествуем ныне живущих Героев Советского Союза, Героев Российской Федерации, кавалеров ордена Святого Георгия и ордена Славы</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55575" y="2014687"/>
            <a:ext cx="4497561" cy="2123658"/>
          </a:xfrm>
          <a:prstGeom prst="rect">
            <a:avLst/>
          </a:prstGeom>
          <a:noFill/>
        </p:spPr>
        <p:txBody>
          <a:bodyPr wrap="square" rtlCol="0">
            <a:spAutoFit/>
          </a:bodyPr>
          <a:lstStyle/>
          <a:p>
            <a:pPr algn="just"/>
            <a:r>
              <a:rPr lang="ru-RU" sz="1200" dirty="0">
                <a:latin typeface="Times New Roman" panose="02020603050405020304" pitchFamily="18" charset="0"/>
                <a:cs typeface="Times New Roman" panose="02020603050405020304" pitchFamily="18" charset="0"/>
              </a:rPr>
              <a:t>Праздник широко отмечается по всей стране при активном содействии различных общественных организаций, включая военно-патриотические клубы. П</a:t>
            </a:r>
            <a:r>
              <a:rPr lang="ru-RU" sz="1200" dirty="0" smtClean="0">
                <a:latin typeface="Times New Roman" panose="02020603050405020304" pitchFamily="18" charset="0"/>
                <a:cs typeface="Times New Roman" panose="02020603050405020304" pitchFamily="18" charset="0"/>
              </a:rPr>
              <a:t>роводят </a:t>
            </a:r>
            <a:r>
              <a:rPr lang="ru-RU" sz="1200" dirty="0">
                <a:latin typeface="Times New Roman" panose="02020603050405020304" pitchFamily="18" charset="0"/>
                <a:cs typeface="Times New Roman" panose="02020603050405020304" pitchFamily="18" charset="0"/>
              </a:rPr>
              <a:t>митинги, торжественные собрания, устраивают тематические выставки и праздничные выступления в парках и концертных площадках. Праздник нацелен на то, чтобы ещё раз сказать огромное спасибо всем гражданам, проявившим героизм не только на военном поприще, но и на поприще спасения людей, при внесении вклада в развитии отечественной науки и техники. Одна из главных задач связана с непременным совершенствованием системы патриотического воспитания в современной России.</a:t>
            </a:r>
          </a:p>
        </p:txBody>
      </p:sp>
      <p:sp>
        <p:nvSpPr>
          <p:cNvPr id="6" name="TextBox 5"/>
          <p:cNvSpPr txBox="1"/>
          <p:nvPr/>
        </p:nvSpPr>
        <p:spPr>
          <a:xfrm>
            <a:off x="238777" y="4507677"/>
            <a:ext cx="6373779" cy="1754326"/>
          </a:xfrm>
          <a:prstGeom prst="rect">
            <a:avLst/>
          </a:prstGeom>
          <a:noFill/>
        </p:spPr>
        <p:txBody>
          <a:bodyPr wrap="square" rtlCol="0">
            <a:spAutoFit/>
          </a:bodyPr>
          <a:lstStyle/>
          <a:p>
            <a:pPr algn="just"/>
            <a:r>
              <a:rPr lang="ru-RU" sz="1200" dirty="0">
                <a:latin typeface="Times New Roman" panose="02020603050405020304" pitchFamily="18" charset="0"/>
                <a:cs typeface="Times New Roman" panose="02020603050405020304" pitchFamily="18" charset="0"/>
              </a:rPr>
              <a:t>10 декабря </a:t>
            </a:r>
            <a:r>
              <a:rPr lang="ru-RU" sz="1200" dirty="0" smtClean="0">
                <a:latin typeface="Times New Roman" panose="02020603050405020304" pitchFamily="18" charset="0"/>
                <a:cs typeface="Times New Roman" panose="02020603050405020304" pitchFamily="18" charset="0"/>
              </a:rPr>
              <a:t>отмечается </a:t>
            </a:r>
            <a:r>
              <a:rPr lang="ru-RU" sz="1200" dirty="0">
                <a:latin typeface="Times New Roman" panose="02020603050405020304" pitchFamily="18" charset="0"/>
                <a:cs typeface="Times New Roman" panose="02020603050405020304" pitchFamily="18" charset="0"/>
              </a:rPr>
              <a:t>международный праздник - </a:t>
            </a:r>
            <a:r>
              <a:rPr lang="ru-RU" sz="1200" dirty="0" smtClean="0">
                <a:latin typeface="Times New Roman" panose="02020603050405020304" pitchFamily="18" charset="0"/>
                <a:cs typeface="Times New Roman" panose="02020603050405020304" pitchFamily="18" charset="0"/>
              </a:rPr>
              <a:t>День </a:t>
            </a:r>
            <a:r>
              <a:rPr lang="ru-RU" sz="1200" dirty="0">
                <a:latin typeface="Times New Roman" panose="02020603050405020304" pitchFamily="18" charset="0"/>
                <a:cs typeface="Times New Roman" panose="02020603050405020304" pitchFamily="18" charset="0"/>
              </a:rPr>
              <a:t>прав человека . Но далеко </a:t>
            </a:r>
            <a:r>
              <a:rPr lang="ru-RU" sz="1200" dirty="0" smtClean="0">
                <a:latin typeface="Times New Roman" panose="02020603050405020304" pitchFamily="18" charset="0"/>
                <a:cs typeface="Times New Roman" panose="02020603050405020304" pitchFamily="18" charset="0"/>
              </a:rPr>
              <a:t>не </a:t>
            </a:r>
            <a:r>
              <a:rPr lang="ru-RU" sz="1200" dirty="0">
                <a:latin typeface="Times New Roman" panose="02020603050405020304" pitchFamily="18" charset="0"/>
                <a:cs typeface="Times New Roman" panose="02020603050405020304" pitchFamily="18" charset="0"/>
              </a:rPr>
              <a:t>все </a:t>
            </a:r>
            <a:r>
              <a:rPr lang="ru-RU" sz="1200" dirty="0" smtClean="0">
                <a:latin typeface="Times New Roman" panose="02020603050405020304" pitchFamily="18" charset="0"/>
                <a:cs typeface="Times New Roman" panose="02020603050405020304" pitchFamily="18" charset="0"/>
              </a:rPr>
              <a:t>знают, </a:t>
            </a:r>
            <a:r>
              <a:rPr lang="ru-RU" sz="1200" dirty="0">
                <a:latin typeface="Times New Roman" panose="02020603050405020304" pitchFamily="18" charset="0"/>
                <a:cs typeface="Times New Roman" panose="02020603050405020304" pitchFamily="18" charset="0"/>
              </a:rPr>
              <a:t>что же он означает. Многие называют его "праздником правозащитников", и они </a:t>
            </a:r>
            <a:r>
              <a:rPr lang="ru-RU" sz="1200" dirty="0" smtClean="0">
                <a:latin typeface="Times New Roman" panose="02020603050405020304" pitchFamily="18" charset="0"/>
                <a:cs typeface="Times New Roman" panose="02020603050405020304" pitchFamily="18" charset="0"/>
              </a:rPr>
              <a:t>не далеки </a:t>
            </a:r>
            <a:r>
              <a:rPr lang="ru-RU" sz="1200" dirty="0">
                <a:latin typeface="Times New Roman" panose="02020603050405020304" pitchFamily="18" charset="0"/>
                <a:cs typeface="Times New Roman" panose="02020603050405020304" pitchFamily="18" charset="0"/>
              </a:rPr>
              <a:t>от истины</a:t>
            </a:r>
            <a:r>
              <a:rPr lang="ru-RU" sz="1200" dirty="0" smtClean="0">
                <a:latin typeface="Times New Roman" panose="02020603050405020304" pitchFamily="18" charset="0"/>
                <a:cs typeface="Times New Roman" panose="02020603050405020304" pitchFamily="18" charset="0"/>
              </a:rPr>
              <a:t>. Все </a:t>
            </a:r>
            <a:r>
              <a:rPr lang="ru-RU" sz="1200" dirty="0">
                <a:latin typeface="Times New Roman" panose="02020603050405020304" pitchFamily="18" charset="0"/>
                <a:cs typeface="Times New Roman" panose="02020603050405020304" pitchFamily="18" charset="0"/>
              </a:rPr>
              <a:t>дело в </a:t>
            </a:r>
            <a:r>
              <a:rPr lang="ru-RU" sz="1200" dirty="0" smtClean="0">
                <a:latin typeface="Times New Roman" panose="02020603050405020304" pitchFamily="18" charset="0"/>
                <a:cs typeface="Times New Roman" panose="02020603050405020304" pitchFamily="18" charset="0"/>
              </a:rPr>
              <a:t>том, что в </a:t>
            </a:r>
            <a:r>
              <a:rPr lang="ru-RU" sz="1200" dirty="0">
                <a:latin typeface="Times New Roman" panose="02020603050405020304" pitchFamily="18" charset="0"/>
                <a:cs typeface="Times New Roman" panose="02020603050405020304" pitchFamily="18" charset="0"/>
              </a:rPr>
              <a:t>1948 году был принят очень важный документ.  </a:t>
            </a:r>
            <a:r>
              <a:rPr lang="ru-RU" sz="1200" dirty="0" smtClean="0">
                <a:latin typeface="Times New Roman" panose="02020603050405020304" pitchFamily="18" charset="0"/>
                <a:cs typeface="Times New Roman" panose="02020603050405020304" pitchFamily="18" charset="0"/>
              </a:rPr>
              <a:t>Это </a:t>
            </a:r>
            <a:r>
              <a:rPr lang="ru-RU" sz="1200" dirty="0">
                <a:latin typeface="Times New Roman" panose="02020603050405020304" pitchFamily="18" charset="0"/>
                <a:cs typeface="Times New Roman" panose="02020603050405020304" pitchFamily="18" charset="0"/>
              </a:rPr>
              <a:t>произошло на заседании Ассамблеи новой межгосударственной структуры - Организации Объединенных Наций.</a:t>
            </a:r>
          </a:p>
          <a:p>
            <a:pPr algn="just"/>
            <a:r>
              <a:rPr lang="ru-RU" sz="1200" dirty="0">
                <a:latin typeface="Times New Roman" panose="02020603050405020304" pitchFamily="18" charset="0"/>
                <a:cs typeface="Times New Roman" panose="02020603050405020304" pitchFamily="18" charset="0"/>
              </a:rPr>
              <a:t>Международный День прав человека стал таковым только после того, как в 1945 году, после осознания </a:t>
            </a:r>
            <a:r>
              <a:rPr lang="ru-RU" sz="1200" dirty="0" smtClean="0">
                <a:latin typeface="Times New Roman" panose="02020603050405020304" pitchFamily="18" charset="0"/>
                <a:cs typeface="Times New Roman" panose="02020603050405020304" pitchFamily="18" charset="0"/>
              </a:rPr>
              <a:t>ужасов, трагедий </a:t>
            </a:r>
            <a:r>
              <a:rPr lang="ru-RU" sz="1200" dirty="0">
                <a:latin typeface="Times New Roman" panose="02020603050405020304" pitchFamily="18" charset="0"/>
                <a:cs typeface="Times New Roman" panose="02020603050405020304" pitchFamily="18" charset="0"/>
              </a:rPr>
              <a:t>и массовых убийств II Мировой войны, была создана специальная международная комиссия. Она объединила юристов </a:t>
            </a:r>
            <a:r>
              <a:rPr lang="ru-RU" sz="1200" dirty="0" smtClean="0">
                <a:latin typeface="Times New Roman" panose="02020603050405020304" pitchFamily="18" charset="0"/>
                <a:cs typeface="Times New Roman" panose="02020603050405020304" pitchFamily="18" charset="0"/>
              </a:rPr>
              <a:t>многих </a:t>
            </a:r>
            <a:r>
              <a:rPr lang="ru-RU" sz="1200" dirty="0">
                <a:latin typeface="Times New Roman" panose="02020603050405020304" pitchFamily="18" charset="0"/>
                <a:cs typeface="Times New Roman" panose="02020603050405020304" pitchFamily="18" charset="0"/>
              </a:rPr>
              <a:t>стран и континентов, а также национальных и религиозных </a:t>
            </a:r>
          </a:p>
        </p:txBody>
      </p:sp>
      <p:pic>
        <p:nvPicPr>
          <p:cNvPr id="8194" name="Picture 2" descr="http://www.samgum.ru/images/66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75" y="6285214"/>
            <a:ext cx="2872859" cy="23288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376818" y="6121042"/>
            <a:ext cx="3190231" cy="2492990"/>
          </a:xfrm>
          <a:prstGeom prst="rect">
            <a:avLst/>
          </a:prstGeom>
          <a:noFill/>
        </p:spPr>
        <p:txBody>
          <a:bodyPr wrap="square" rtlCol="0">
            <a:spAutoFit/>
          </a:bodyPr>
          <a:lstStyle/>
          <a:p>
            <a:pPr algn="just"/>
            <a:r>
              <a:rPr lang="ru-RU" sz="1200" dirty="0">
                <a:latin typeface="Times New Roman" panose="02020603050405020304" pitchFamily="18" charset="0"/>
                <a:cs typeface="Times New Roman" panose="02020603050405020304" pitchFamily="18" charset="0"/>
              </a:rPr>
              <a:t> Право жить, быть свободным от насилия и голода, возможность исповедовать любую религию – все это было включено в обязательный список. Достижение и реализация этих прав были признаны приоритетом, который стоит выше, чем государственный суверенитет. Вот почему дата принятия этого документа празднуется как Международный День прав человека.</a:t>
            </a:r>
          </a:p>
          <a:p>
            <a:pPr algn="just"/>
            <a:r>
              <a:rPr lang="ru-RU" sz="1200" dirty="0">
                <a:latin typeface="Times New Roman" panose="02020603050405020304" pitchFamily="18" charset="0"/>
                <a:cs typeface="Times New Roman" panose="02020603050405020304" pitchFamily="18" charset="0"/>
              </a:rPr>
              <a:t>Я думаю, что права можно нарушить, но их нельзя отнять . Эта дата напоминает нам о том, что существуют принципы и нормы, которые охраняют наше достоинство.</a:t>
            </a:r>
            <a:endParaRPr lang="ru-RU" sz="1200" dirty="0"/>
          </a:p>
        </p:txBody>
      </p:sp>
    </p:spTree>
    <p:extLst>
      <p:ext uri="{BB962C8B-B14F-4D97-AF65-F5344CB8AC3E}">
        <p14:creationId xmlns:p14="http://schemas.microsoft.com/office/powerpoint/2010/main" val="684023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0"/>
            <a:ext cx="6858000" cy="53342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000" dirty="0" smtClean="0">
              <a:solidFill>
                <a:schemeClr val="tx1"/>
              </a:solidFill>
              <a:latin typeface="Times New Roman" pitchFamily="18" charset="0"/>
              <a:cs typeface="Times New Roman" pitchFamily="18" charset="0"/>
            </a:endParaRPr>
          </a:p>
          <a:p>
            <a:r>
              <a:rPr lang="ru-RU" sz="1000" dirty="0" smtClean="0">
                <a:solidFill>
                  <a:schemeClr val="tx1"/>
                </a:solidFill>
                <a:latin typeface="Times New Roman" pitchFamily="18" charset="0"/>
                <a:cs typeface="Times New Roman" pitchFamily="18" charset="0"/>
              </a:rPr>
              <a:t>	Выпуск №4					стр. 7</a:t>
            </a:r>
          </a:p>
          <a:p>
            <a:r>
              <a:rPr lang="ru-RU" sz="1000" dirty="0" smtClean="0">
                <a:solidFill>
                  <a:schemeClr val="tx1"/>
                </a:solidFill>
                <a:latin typeface="Times New Roman" pitchFamily="18" charset="0"/>
                <a:cs typeface="Times New Roman" pitchFamily="18" charset="0"/>
              </a:rPr>
              <a:t>	Школьные </a:t>
            </a:r>
            <a:r>
              <a:rPr lang="ru-RU" sz="1000" dirty="0">
                <a:solidFill>
                  <a:schemeClr val="tx1"/>
                </a:solidFill>
                <a:latin typeface="Times New Roman" pitchFamily="18" charset="0"/>
                <a:cs typeface="Times New Roman" pitchFamily="18" charset="0"/>
              </a:rPr>
              <a:t>будни</a:t>
            </a:r>
          </a:p>
          <a:p>
            <a:pPr algn="ctr"/>
            <a:endParaRPr lang="ru-RU" dirty="0">
              <a:solidFill>
                <a:schemeClr val="tx1"/>
              </a:solidFill>
            </a:endParaRPr>
          </a:p>
        </p:txBody>
      </p:sp>
      <p:sp>
        <p:nvSpPr>
          <p:cNvPr id="3" name="Прямоугольник 2"/>
          <p:cNvSpPr/>
          <p:nvPr/>
        </p:nvSpPr>
        <p:spPr>
          <a:xfrm>
            <a:off x="4221088" y="389404"/>
            <a:ext cx="2636912" cy="288032"/>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Спортивная страничка</a:t>
            </a:r>
            <a:endPar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Прямоугольник 4"/>
          <p:cNvSpPr/>
          <p:nvPr/>
        </p:nvSpPr>
        <p:spPr>
          <a:xfrm>
            <a:off x="152635" y="1256835"/>
            <a:ext cx="6502737" cy="461665"/>
          </a:xfrm>
          <a:prstGeom prst="rect">
            <a:avLst/>
          </a:prstGeom>
        </p:spPr>
        <p:txBody>
          <a:bodyPr wrap="square" numCol="2" spcCol="180000">
            <a:spAutoFit/>
          </a:bodyPr>
          <a:lstStyle/>
          <a:p>
            <a:pPr algn="just"/>
            <a:r>
              <a:rPr lang="ru-RU" sz="1200" dirty="0" smtClean="0">
                <a:latin typeface="Times New Roman" pitchFamily="18" charset="0"/>
                <a:cs typeface="Times New Roman" pitchFamily="18" charset="0"/>
              </a:rPr>
              <a:t>   </a:t>
            </a:r>
          </a:p>
          <a:p>
            <a:pPr algn="just"/>
            <a:endParaRPr lang="ru-RU" sz="1200" dirty="0">
              <a:latin typeface="Times New Roman" pitchFamily="18" charset="0"/>
              <a:cs typeface="Times New Roman" pitchFamily="18" charset="0"/>
            </a:endParaRPr>
          </a:p>
        </p:txBody>
      </p:sp>
      <p:sp>
        <p:nvSpPr>
          <p:cNvPr id="7" name="Прямоугольник 6"/>
          <p:cNvSpPr/>
          <p:nvPr/>
        </p:nvSpPr>
        <p:spPr>
          <a:xfrm>
            <a:off x="502061" y="672060"/>
            <a:ext cx="6034684" cy="338554"/>
          </a:xfrm>
          <a:prstGeom prst="rect">
            <a:avLst/>
          </a:prstGeom>
        </p:spPr>
        <p:txBody>
          <a:bodyPr wrap="square">
            <a:spAutoFit/>
          </a:bodyPr>
          <a:lstStyle/>
          <a:p>
            <a:pPr lvl="0" algn="ctr"/>
            <a:r>
              <a:rPr lang="ru-RU" sz="1600" b="1" cap="all" dirty="0" smtClean="0">
                <a:solidFill>
                  <a:schemeClr val="tx2">
                    <a:lumMod val="75000"/>
                  </a:schemeClr>
                </a:solidFill>
                <a:latin typeface="Times New Roman" pitchFamily="18" charset="0"/>
                <a:cs typeface="Times New Roman" pitchFamily="18" charset="0"/>
              </a:rPr>
              <a:t>ПОЗДРАВЛЯЕМ ЧЕМПИОНОК ОБЛАСТИ!</a:t>
            </a:r>
            <a:endParaRPr lang="ru-RU" sz="1600" b="1" cap="all" dirty="0">
              <a:solidFill>
                <a:schemeClr val="tx2">
                  <a:lumMod val="75000"/>
                </a:schemeClr>
              </a:solidFill>
              <a:latin typeface="Times New Roman" pitchFamily="18" charset="0"/>
              <a:cs typeface="Times New Roman" pitchFamily="18" charset="0"/>
            </a:endParaRPr>
          </a:p>
        </p:txBody>
      </p:sp>
      <p:sp>
        <p:nvSpPr>
          <p:cNvPr id="14" name="TextBox 13"/>
          <p:cNvSpPr txBox="1"/>
          <p:nvPr/>
        </p:nvSpPr>
        <p:spPr>
          <a:xfrm>
            <a:off x="1050438" y="8451502"/>
            <a:ext cx="2891721" cy="461665"/>
          </a:xfrm>
          <a:prstGeom prst="rect">
            <a:avLst/>
          </a:prstGeom>
          <a:noFill/>
        </p:spPr>
        <p:txBody>
          <a:bodyPr wrap="square" rtlCol="0">
            <a:spAutoFit/>
          </a:bodyPr>
          <a:lstStyle/>
          <a:p>
            <a:pPr lvl="0" algn="r"/>
            <a:r>
              <a:rPr lang="ru-RU" sz="1200" i="1" dirty="0">
                <a:solidFill>
                  <a:prstClr val="black"/>
                </a:solidFill>
                <a:latin typeface="Times New Roman" pitchFamily="18" charset="0"/>
                <a:cs typeface="Times New Roman" pitchFamily="18" charset="0"/>
              </a:rPr>
              <a:t>Пресс-центр ГБОУ СОШ №</a:t>
            </a:r>
            <a:r>
              <a:rPr lang="ru-RU" sz="1200" i="1" dirty="0" smtClean="0">
                <a:solidFill>
                  <a:prstClr val="black"/>
                </a:solidFill>
                <a:latin typeface="Times New Roman" pitchFamily="18" charset="0"/>
                <a:cs typeface="Times New Roman" pitchFamily="18" charset="0"/>
              </a:rPr>
              <a:t>1</a:t>
            </a:r>
          </a:p>
          <a:p>
            <a:pPr lvl="0" algn="r"/>
            <a:r>
              <a:rPr lang="ru-RU" sz="1200" i="1" dirty="0" smtClean="0">
                <a:solidFill>
                  <a:prstClr val="black"/>
                </a:solidFill>
                <a:latin typeface="Times New Roman" pitchFamily="18" charset="0"/>
                <a:cs typeface="Times New Roman" pitchFamily="18" charset="0"/>
              </a:rPr>
              <a:t> </a:t>
            </a:r>
            <a:r>
              <a:rPr lang="ru-RU" sz="1200" i="1" dirty="0">
                <a:solidFill>
                  <a:prstClr val="black"/>
                </a:solidFill>
                <a:latin typeface="Times New Roman" pitchFamily="18" charset="0"/>
                <a:cs typeface="Times New Roman" pitchFamily="18" charset="0"/>
              </a:rPr>
              <a:t>им. И.М. Кузнецова</a:t>
            </a:r>
          </a:p>
        </p:txBody>
      </p:sp>
      <p:sp>
        <p:nvSpPr>
          <p:cNvPr id="4" name="TextBox 3"/>
          <p:cNvSpPr txBox="1"/>
          <p:nvPr/>
        </p:nvSpPr>
        <p:spPr>
          <a:xfrm>
            <a:off x="3573016" y="1115616"/>
            <a:ext cx="3026397" cy="2308324"/>
          </a:xfrm>
          <a:prstGeom prst="rect">
            <a:avLst/>
          </a:prstGeom>
          <a:noFill/>
        </p:spPr>
        <p:txBody>
          <a:bodyPr wrap="square" rtlCol="0">
            <a:spAutoFit/>
          </a:bodyPr>
          <a:lstStyle/>
          <a:p>
            <a:pPr algn="just"/>
            <a:r>
              <a:rPr lang="ru-RU" sz="1200" dirty="0">
                <a:latin typeface="Times New Roman" panose="02020603050405020304" pitchFamily="18" charset="0"/>
                <a:cs typeface="Times New Roman" panose="02020603050405020304" pitchFamily="18" charset="0"/>
              </a:rPr>
              <a:t>15 – 16 декабря в с. </a:t>
            </a:r>
            <a:r>
              <a:rPr lang="ru-RU" sz="1200" dirty="0" err="1">
                <a:latin typeface="Times New Roman" panose="02020603050405020304" pitchFamily="18" charset="0"/>
                <a:cs typeface="Times New Roman" panose="02020603050405020304" pitchFamily="18" charset="0"/>
              </a:rPr>
              <a:t>Кинель</a:t>
            </a:r>
            <a:r>
              <a:rPr lang="ru-RU" sz="1200" dirty="0">
                <a:latin typeface="Times New Roman" panose="02020603050405020304" pitchFamily="18" charset="0"/>
                <a:cs typeface="Times New Roman" panose="02020603050405020304" pitchFamily="18" charset="0"/>
              </a:rPr>
              <a:t>-Черкассы в ФОК «СТАРТ» состоялись финальные соревнования по волейболу областной спартакиады среди учащихся общеобразовательных учреждений девушки 2000 г.р. и моложе, в которых встретились 6 лучших команд Самарской области: </a:t>
            </a:r>
            <a:r>
              <a:rPr lang="ru-RU" sz="1200" dirty="0" err="1">
                <a:latin typeface="Times New Roman" panose="02020603050405020304" pitchFamily="18" charset="0"/>
                <a:cs typeface="Times New Roman" panose="02020603050405020304" pitchFamily="18" charset="0"/>
              </a:rPr>
              <a:t>Кинель</a:t>
            </a:r>
            <a:r>
              <a:rPr lang="ru-RU" sz="1200" dirty="0">
                <a:latin typeface="Times New Roman" panose="02020603050405020304" pitchFamily="18" charset="0"/>
                <a:cs typeface="Times New Roman" panose="02020603050405020304" pitchFamily="18" charset="0"/>
              </a:rPr>
              <a:t>-Черкасский район, </a:t>
            </a:r>
            <a:r>
              <a:rPr lang="ru-RU" sz="1200" dirty="0" err="1">
                <a:latin typeface="Times New Roman" panose="02020603050405020304" pitchFamily="18" charset="0"/>
                <a:cs typeface="Times New Roman" panose="02020603050405020304" pitchFamily="18" charset="0"/>
              </a:rPr>
              <a:t>Большечерниговкий</a:t>
            </a:r>
            <a:r>
              <a:rPr lang="ru-RU" sz="1200" dirty="0">
                <a:latin typeface="Times New Roman" panose="02020603050405020304" pitchFamily="18" charset="0"/>
                <a:cs typeface="Times New Roman" panose="02020603050405020304" pitchFamily="18" charset="0"/>
              </a:rPr>
              <a:t> район, Приволжский район, Волжский район, </a:t>
            </a:r>
            <a:r>
              <a:rPr lang="ru-RU" sz="1200" dirty="0" err="1">
                <a:latin typeface="Times New Roman" panose="02020603050405020304" pitchFamily="18" charset="0"/>
                <a:cs typeface="Times New Roman" panose="02020603050405020304" pitchFamily="18" charset="0"/>
              </a:rPr>
              <a:t>Челновершинский</a:t>
            </a:r>
            <a:r>
              <a:rPr lang="ru-RU" sz="1200" dirty="0">
                <a:latin typeface="Times New Roman" panose="02020603050405020304" pitchFamily="18" charset="0"/>
                <a:cs typeface="Times New Roman" panose="02020603050405020304" pitchFamily="18" charset="0"/>
              </a:rPr>
              <a:t> район, Сергиевский район.</a:t>
            </a:r>
            <a:br>
              <a:rPr lang="ru-RU" sz="1200" dirty="0">
                <a:latin typeface="Times New Roman" panose="02020603050405020304" pitchFamily="18" charset="0"/>
                <a:cs typeface="Times New Roman" panose="02020603050405020304" pitchFamily="18" charset="0"/>
              </a:rPr>
            </a:br>
            <a:endParaRPr lang="ru-RU" sz="1200" dirty="0">
              <a:latin typeface="Times New Roman" panose="02020603050405020304" pitchFamily="18" charset="0"/>
              <a:cs typeface="Times New Roman" panose="02020603050405020304" pitchFamily="18" charset="0"/>
            </a:endParaRPr>
          </a:p>
        </p:txBody>
      </p:sp>
      <p:pic>
        <p:nvPicPr>
          <p:cNvPr id="2050" name="Picture 2" descr="F:\газета 16-17\whcJa4J1DL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116" y="930967"/>
            <a:ext cx="3386908" cy="24693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8131" y="3240477"/>
            <a:ext cx="6521737" cy="1938992"/>
          </a:xfrm>
          <a:prstGeom prst="rect">
            <a:avLst/>
          </a:prstGeom>
          <a:noFill/>
        </p:spPr>
        <p:txBody>
          <a:bodyPr wrap="square" rtlCol="0">
            <a:spAutoFit/>
          </a:bodyPr>
          <a:lstStyle/>
          <a:p>
            <a:pPr algn="just"/>
            <a:r>
              <a:rPr lang="ru-RU" sz="1200" dirty="0">
                <a:latin typeface="Times New Roman" panose="02020603050405020304" pitchFamily="18" charset="0"/>
                <a:cs typeface="Times New Roman" panose="02020603050405020304" pitchFamily="18" charset="0"/>
              </a:rPr>
              <a:t>В финале на площадке развернулась захватывающая и самая волнительная борьба ведь на кону звание чемпионов Самарской области. Наши девушки старались быть спокойными, не торопились и не допускали ошибок. </a:t>
            </a:r>
            <a:r>
              <a:rPr lang="ru-RU" sz="1200" dirty="0" smtClean="0">
                <a:latin typeface="Times New Roman" panose="02020603050405020304" pitchFamily="18" charset="0"/>
                <a:cs typeface="Times New Roman" panose="02020603050405020304" pitchFamily="18" charset="0"/>
              </a:rPr>
              <a:t>Мощные</a:t>
            </a:r>
            <a:r>
              <a:rPr lang="ru-RU" sz="1200" dirty="0">
                <a:latin typeface="Times New Roman" panose="02020603050405020304" pitchFamily="18" charset="0"/>
                <a:cs typeface="Times New Roman" panose="02020603050405020304" pitchFamily="18" charset="0"/>
              </a:rPr>
              <a:t>, точные подачи и хладнокровные мягкие обманные ходы, вот чем был наполнен матч за призовое место. Команда девушек </a:t>
            </a:r>
            <a:r>
              <a:rPr lang="ru-RU" sz="1200" dirty="0" err="1">
                <a:latin typeface="Times New Roman" panose="02020603050405020304" pitchFamily="18" charset="0"/>
                <a:cs typeface="Times New Roman" panose="02020603050405020304" pitchFamily="18" charset="0"/>
              </a:rPr>
              <a:t>Большечерниговского</a:t>
            </a:r>
            <a:r>
              <a:rPr lang="ru-RU" sz="1200" dirty="0">
                <a:latin typeface="Times New Roman" panose="02020603050405020304" pitchFamily="18" charset="0"/>
                <a:cs typeface="Times New Roman" panose="02020603050405020304" pitchFamily="18" charset="0"/>
              </a:rPr>
              <a:t> района показала хорошую подготовку и не оставила командам соперников никаких шансов и впервые в истории взошли на верхнюю ступеньку пьедестала и стали чемпионками области. Море эмоций, отличное настроение переполняли наших победительниц, которым были вручены кубки, медали и грамоты.</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Н</a:t>
            </a:r>
            <a:r>
              <a:rPr lang="ru-RU" sz="1200" dirty="0" smtClean="0">
                <a:latin typeface="Times New Roman" panose="02020603050405020304" pitchFamily="18" charset="0"/>
                <a:cs typeface="Times New Roman" panose="02020603050405020304" pitchFamily="18" charset="0"/>
              </a:rPr>
              <a:t>аша </a:t>
            </a:r>
            <a:r>
              <a:rPr lang="ru-RU" sz="1200" dirty="0">
                <a:latin typeface="Times New Roman" panose="02020603050405020304" pitchFamily="18" charset="0"/>
                <a:cs typeface="Times New Roman" panose="02020603050405020304" pitchFamily="18" charset="0"/>
              </a:rPr>
              <a:t>героиня: </a:t>
            </a:r>
            <a:r>
              <a:rPr lang="ru-RU" sz="1200" b="1" dirty="0" err="1">
                <a:latin typeface="Times New Roman" panose="02020603050405020304" pitchFamily="18" charset="0"/>
                <a:cs typeface="Times New Roman" panose="02020603050405020304" pitchFamily="18" charset="0"/>
              </a:rPr>
              <a:t>Сафиулина</a:t>
            </a:r>
            <a:r>
              <a:rPr lang="ru-RU" sz="1200" b="1" dirty="0">
                <a:latin typeface="Times New Roman" panose="02020603050405020304" pitchFamily="18" charset="0"/>
                <a:cs typeface="Times New Roman" panose="02020603050405020304" pitchFamily="18" charset="0"/>
              </a:rPr>
              <a:t> Альбина </a:t>
            </a:r>
            <a:r>
              <a:rPr lang="ru-RU" sz="1200" dirty="0">
                <a:latin typeface="Times New Roman" panose="02020603050405020304" pitchFamily="18" charset="0"/>
                <a:cs typeface="Times New Roman" panose="02020603050405020304" pitchFamily="18" charset="0"/>
              </a:rPr>
              <a:t>– ГБОУ СОШ № 1 им. И. М. Кузнецова с. Большая Черниговка.</a:t>
            </a:r>
            <a:endParaRPr lang="ru-RU" sz="1200" dirty="0"/>
          </a:p>
        </p:txBody>
      </p:sp>
      <p:sp>
        <p:nvSpPr>
          <p:cNvPr id="8" name="TextBox 7"/>
          <p:cNvSpPr txBox="1"/>
          <p:nvPr/>
        </p:nvSpPr>
        <p:spPr>
          <a:xfrm>
            <a:off x="260648" y="5652120"/>
            <a:ext cx="3672408" cy="2862322"/>
          </a:xfrm>
          <a:prstGeom prst="rect">
            <a:avLst/>
          </a:prstGeom>
          <a:noFill/>
        </p:spPr>
        <p:txBody>
          <a:bodyPr wrap="square" rtlCol="0">
            <a:spAutoFit/>
          </a:bodyPr>
          <a:lstStyle/>
          <a:p>
            <a:pPr algn="just"/>
            <a:r>
              <a:rPr lang="ru-RU" sz="1200" dirty="0">
                <a:latin typeface="Times New Roman" panose="02020603050405020304" pitchFamily="18" charset="0"/>
                <a:cs typeface="Times New Roman" panose="02020603050405020304" pitchFamily="18" charset="0"/>
              </a:rPr>
              <a:t>9 декабря в Самаре прошел Открытый городской турнир на призы МБУ ДО </a:t>
            </a:r>
            <a:r>
              <a:rPr lang="ru-RU" sz="1200" dirty="0" err="1">
                <a:latin typeface="Times New Roman" panose="02020603050405020304" pitchFamily="18" charset="0"/>
                <a:cs typeface="Times New Roman" panose="02020603050405020304" pitchFamily="18" charset="0"/>
              </a:rPr>
              <a:t>г.о</a:t>
            </a:r>
            <a:r>
              <a:rPr lang="ru-RU" sz="1200" dirty="0">
                <a:latin typeface="Times New Roman" panose="02020603050405020304" pitchFamily="18" charset="0"/>
                <a:cs typeface="Times New Roman" panose="02020603050405020304" pitchFamily="18" charset="0"/>
              </a:rPr>
              <a:t>. Самара СДЮСШОР №14 среди юношей и девушек 2002-2003 г.р. </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В соревнованиях приняли участие более 60 спортсменов из школ и клубов Самары, Сызрани, Чапаевска, Большой Черниговки, Красного Яра, Новокуйбышевска и Димитровграда. </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В весовой категории юноши старшие (до 18 лет</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- 60 </a:t>
            </a:r>
            <a:r>
              <a:rPr lang="ru-RU" sz="1200" dirty="0" smtClean="0">
                <a:latin typeface="Times New Roman" panose="02020603050405020304" pitchFamily="18" charset="0"/>
                <a:cs typeface="Times New Roman" panose="02020603050405020304" pitchFamily="18" charset="0"/>
              </a:rPr>
              <a:t>кг., </a:t>
            </a:r>
            <a:r>
              <a:rPr lang="ru-RU" sz="1200" b="1" dirty="0">
                <a:latin typeface="Times New Roman" panose="02020603050405020304" pitchFamily="18" charset="0"/>
                <a:cs typeface="Times New Roman" panose="02020603050405020304" pitchFamily="18" charset="0"/>
              </a:rPr>
              <a:t>Скрипкин Анатолий </a:t>
            </a:r>
            <a:r>
              <a:rPr lang="ru-RU" sz="1200" dirty="0">
                <a:latin typeface="Times New Roman" panose="02020603050405020304" pitchFamily="18" charset="0"/>
                <a:cs typeface="Times New Roman" panose="02020603050405020304" pitchFamily="18" charset="0"/>
              </a:rPr>
              <a:t>(СП «ДЮСШ» ГБОУ СОШ № 2 «ОЦ» им. Г. А. </a:t>
            </a:r>
            <a:r>
              <a:rPr lang="ru-RU" sz="1200" dirty="0" err="1">
                <a:latin typeface="Times New Roman" panose="02020603050405020304" pitchFamily="18" charset="0"/>
                <a:cs typeface="Times New Roman" panose="02020603050405020304" pitchFamily="18" charset="0"/>
              </a:rPr>
              <a:t>Смолякова</a:t>
            </a:r>
            <a:r>
              <a:rPr lang="ru-RU" sz="1200" dirty="0">
                <a:latin typeface="Times New Roman" panose="02020603050405020304" pitchFamily="18" charset="0"/>
                <a:cs typeface="Times New Roman" panose="02020603050405020304" pitchFamily="18" charset="0"/>
              </a:rPr>
              <a:t> с. Большая Черниговка, тренер – преподаватель С. Г. </a:t>
            </a:r>
            <a:r>
              <a:rPr lang="ru-RU" sz="1200" dirty="0" err="1">
                <a:latin typeface="Times New Roman" panose="02020603050405020304" pitchFamily="18" charset="0"/>
                <a:cs typeface="Times New Roman" panose="02020603050405020304" pitchFamily="18" charset="0"/>
              </a:rPr>
              <a:t>Куйбасов</a:t>
            </a:r>
            <a:r>
              <a:rPr lang="ru-RU" sz="1200" dirty="0">
                <a:latin typeface="Times New Roman" panose="02020603050405020304" pitchFamily="18" charset="0"/>
                <a:cs typeface="Times New Roman" panose="02020603050405020304" pitchFamily="18" charset="0"/>
              </a:rPr>
              <a:t>) в упорной финальной схватке одержал победу над соперником и тем самым завоевал </a:t>
            </a:r>
            <a:r>
              <a:rPr lang="ru-RU" sz="1200" b="1" dirty="0">
                <a:latin typeface="Times New Roman" panose="02020603050405020304" pitchFamily="18" charset="0"/>
                <a:cs typeface="Times New Roman" panose="02020603050405020304" pitchFamily="18" charset="0"/>
              </a:rPr>
              <a:t>2 место</a:t>
            </a:r>
            <a:r>
              <a:rPr lang="ru-RU" sz="1200" dirty="0">
                <a:latin typeface="Times New Roman" panose="02020603050405020304" pitchFamily="18" charset="0"/>
                <a:cs typeface="Times New Roman" panose="02020603050405020304" pitchFamily="18" charset="0"/>
              </a:rPr>
              <a:t>. Поздравляем </a:t>
            </a:r>
            <a:r>
              <a:rPr lang="ru-RU" sz="1200" dirty="0" smtClean="0">
                <a:latin typeface="Times New Roman" panose="02020603050405020304" pitchFamily="18" charset="0"/>
                <a:cs typeface="Times New Roman" panose="02020603050405020304" pitchFamily="18" charset="0"/>
              </a:rPr>
              <a:t>Анатолия и желаем не останавливаться на достигнутом!</a:t>
            </a:r>
            <a:endParaRPr lang="ru-RU" sz="1200" dirty="0">
              <a:latin typeface="Times New Roman" panose="02020603050405020304" pitchFamily="18" charset="0"/>
              <a:cs typeface="Times New Roman" panose="02020603050405020304" pitchFamily="18" charset="0"/>
            </a:endParaRPr>
          </a:p>
        </p:txBody>
      </p:sp>
      <p:pic>
        <p:nvPicPr>
          <p:cNvPr id="2051" name="Picture 3" descr="C:\Users\User\Desktop\диплом.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2521" y="5581279"/>
            <a:ext cx="2413224" cy="3387326"/>
          </a:xfrm>
          <a:prstGeom prst="rect">
            <a:avLst/>
          </a:prstGeom>
          <a:noFill/>
          <a:extLst>
            <a:ext uri="{909E8E84-426E-40DD-AFC4-6F175D3DCCD1}">
              <a14:hiddenFill xmlns:a14="http://schemas.microsoft.com/office/drawing/2010/main">
                <a:solidFill>
                  <a:srgbClr val="FFFFFF"/>
                </a:solidFill>
              </a14:hiddenFill>
            </a:ext>
          </a:extLst>
        </p:spPr>
      </p:pic>
      <p:sp>
        <p:nvSpPr>
          <p:cNvPr id="21" name="Прямоугольник 20"/>
          <p:cNvSpPr/>
          <p:nvPr/>
        </p:nvSpPr>
        <p:spPr>
          <a:xfrm>
            <a:off x="502061" y="5249621"/>
            <a:ext cx="6034684" cy="338554"/>
          </a:xfrm>
          <a:prstGeom prst="rect">
            <a:avLst/>
          </a:prstGeom>
        </p:spPr>
        <p:txBody>
          <a:bodyPr wrap="square">
            <a:spAutoFit/>
          </a:bodyPr>
          <a:lstStyle/>
          <a:p>
            <a:pPr lvl="0" algn="ctr"/>
            <a:r>
              <a:rPr lang="ru-RU" sz="1600" b="1" cap="all" dirty="0" smtClean="0">
                <a:solidFill>
                  <a:schemeClr val="tx2">
                    <a:lumMod val="75000"/>
                  </a:schemeClr>
                </a:solidFill>
                <a:latin typeface="Times New Roman" pitchFamily="18" charset="0"/>
                <a:cs typeface="Times New Roman" pitchFamily="18" charset="0"/>
              </a:rPr>
              <a:t>НАСТОЯЩИЕ МУЖЧИНЫ ЗАНИМАЮТСЯ ДЗЮДО</a:t>
            </a:r>
            <a:endParaRPr lang="ru-RU" sz="1600" b="1" cap="all" dirty="0">
              <a:solidFill>
                <a:schemeClr val="tx2">
                  <a:lumMod val="75000"/>
                </a:schemeClr>
              </a:solidFill>
              <a:latin typeface="Times New Roman" pitchFamily="18" charset="0"/>
              <a:cs typeface="Times New Roman" pitchFamily="18" charset="0"/>
            </a:endParaRPr>
          </a:p>
        </p:txBody>
      </p:sp>
      <p:sp>
        <p:nvSpPr>
          <p:cNvPr id="23" name="TextBox 22"/>
          <p:cNvSpPr txBox="1"/>
          <p:nvPr/>
        </p:nvSpPr>
        <p:spPr>
          <a:xfrm>
            <a:off x="3016350" y="4972622"/>
            <a:ext cx="3708042" cy="276999"/>
          </a:xfrm>
          <a:prstGeom prst="rect">
            <a:avLst/>
          </a:prstGeom>
          <a:noFill/>
        </p:spPr>
        <p:txBody>
          <a:bodyPr wrap="square" rtlCol="0">
            <a:spAutoFit/>
          </a:bodyPr>
          <a:lstStyle/>
          <a:p>
            <a:pPr lvl="0" algn="r"/>
            <a:r>
              <a:rPr lang="ru-RU" sz="1200" i="1" dirty="0">
                <a:solidFill>
                  <a:prstClr val="black"/>
                </a:solidFill>
                <a:latin typeface="Times New Roman" pitchFamily="18" charset="0"/>
                <a:cs typeface="Times New Roman" pitchFamily="18" charset="0"/>
              </a:rPr>
              <a:t>Пресс-центр ГБОУ СОШ №</a:t>
            </a:r>
            <a:r>
              <a:rPr lang="ru-RU" sz="1200" i="1" dirty="0" smtClean="0">
                <a:solidFill>
                  <a:prstClr val="black"/>
                </a:solidFill>
                <a:latin typeface="Times New Roman" pitchFamily="18" charset="0"/>
                <a:cs typeface="Times New Roman" pitchFamily="18" charset="0"/>
              </a:rPr>
              <a:t>1 им</a:t>
            </a:r>
            <a:r>
              <a:rPr lang="ru-RU" sz="1200" i="1" dirty="0">
                <a:solidFill>
                  <a:prstClr val="black"/>
                </a:solidFill>
                <a:latin typeface="Times New Roman" pitchFamily="18" charset="0"/>
                <a:cs typeface="Times New Roman" pitchFamily="18" charset="0"/>
              </a:rPr>
              <a:t>. И.М. Кузнецова</a:t>
            </a:r>
          </a:p>
        </p:txBody>
      </p:sp>
    </p:spTree>
    <p:extLst>
      <p:ext uri="{BB962C8B-B14F-4D97-AF65-F5344CB8AC3E}">
        <p14:creationId xmlns:p14="http://schemas.microsoft.com/office/powerpoint/2010/main" val="97771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0"/>
            <a:ext cx="6858000" cy="533420"/>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000" dirty="0" smtClean="0">
              <a:solidFill>
                <a:schemeClr val="tx1"/>
              </a:solidFill>
              <a:latin typeface="Times New Roman" pitchFamily="18" charset="0"/>
              <a:cs typeface="Times New Roman" pitchFamily="18" charset="0"/>
            </a:endParaRPr>
          </a:p>
          <a:p>
            <a:r>
              <a:rPr lang="ru-RU" sz="1000" dirty="0" smtClean="0">
                <a:solidFill>
                  <a:schemeClr val="tx1"/>
                </a:solidFill>
                <a:latin typeface="Times New Roman" pitchFamily="18" charset="0"/>
                <a:cs typeface="Times New Roman" pitchFamily="18" charset="0"/>
              </a:rPr>
              <a:t>	Выпуск №4					стр. </a:t>
            </a:r>
            <a:r>
              <a:rPr lang="ru-RU" sz="1000" dirty="0">
                <a:solidFill>
                  <a:schemeClr val="tx1"/>
                </a:solidFill>
                <a:latin typeface="Times New Roman" pitchFamily="18" charset="0"/>
                <a:cs typeface="Times New Roman" pitchFamily="18" charset="0"/>
              </a:rPr>
              <a:t>8</a:t>
            </a:r>
            <a:endParaRPr lang="ru-RU" sz="1000" dirty="0" smtClean="0">
              <a:solidFill>
                <a:schemeClr val="tx1"/>
              </a:solidFill>
              <a:latin typeface="Times New Roman" pitchFamily="18" charset="0"/>
              <a:cs typeface="Times New Roman" pitchFamily="18" charset="0"/>
            </a:endParaRPr>
          </a:p>
          <a:p>
            <a:r>
              <a:rPr lang="ru-RU" sz="1000" dirty="0" smtClean="0">
                <a:solidFill>
                  <a:schemeClr val="tx1"/>
                </a:solidFill>
                <a:latin typeface="Times New Roman" pitchFamily="18" charset="0"/>
                <a:cs typeface="Times New Roman" pitchFamily="18" charset="0"/>
              </a:rPr>
              <a:t>	Школьные </a:t>
            </a:r>
            <a:r>
              <a:rPr lang="ru-RU" sz="1000" dirty="0">
                <a:solidFill>
                  <a:schemeClr val="tx1"/>
                </a:solidFill>
                <a:latin typeface="Times New Roman" pitchFamily="18" charset="0"/>
                <a:cs typeface="Times New Roman" pitchFamily="18" charset="0"/>
              </a:rPr>
              <a:t>будни</a:t>
            </a:r>
          </a:p>
          <a:p>
            <a:pPr algn="ctr"/>
            <a:endParaRPr lang="ru-RU" dirty="0">
              <a:solidFill>
                <a:schemeClr val="tx1"/>
              </a:solidFill>
            </a:endParaRPr>
          </a:p>
        </p:txBody>
      </p:sp>
      <p:sp>
        <p:nvSpPr>
          <p:cNvPr id="10" name="Прямоугольник 9"/>
          <p:cNvSpPr/>
          <p:nvPr/>
        </p:nvSpPr>
        <p:spPr>
          <a:xfrm>
            <a:off x="4509120" y="389414"/>
            <a:ext cx="2348878" cy="288032"/>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Безопасность</a:t>
            </a:r>
            <a:endPar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1266" name="Picture 2" descr="F:\газета 16-17\AXBltrFTyO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745" y="827584"/>
            <a:ext cx="6256509" cy="396044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olnechnyss.ru/files/news/2017-12-01-433860339.jpg"/>
          <p:cNvPicPr>
            <a:picLocks noChangeAspect="1" noChangeArrowheads="1"/>
          </p:cNvPicPr>
          <p:nvPr/>
        </p:nvPicPr>
        <p:blipFill rotWithShape="1">
          <a:blip r:embed="rId3">
            <a:extLst>
              <a:ext uri="{28A0092B-C50C-407E-A947-70E740481C1C}">
                <a14:useLocalDpi xmlns:a14="http://schemas.microsoft.com/office/drawing/2010/main" val="0"/>
              </a:ext>
            </a:extLst>
          </a:blip>
          <a:srcRect b="3174"/>
          <a:stretch/>
        </p:blipFill>
        <p:spPr bwMode="auto">
          <a:xfrm>
            <a:off x="300744" y="4788024"/>
            <a:ext cx="6256510" cy="39813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65104" y="8707804"/>
            <a:ext cx="2348880" cy="461665"/>
          </a:xfrm>
          <a:prstGeom prst="rect">
            <a:avLst/>
          </a:prstGeom>
          <a:noFill/>
        </p:spPr>
        <p:txBody>
          <a:bodyPr wrap="square" rtlCol="0">
            <a:spAutoFit/>
          </a:bodyPr>
          <a:lstStyle/>
          <a:p>
            <a:pPr algn="r"/>
            <a:r>
              <a:rPr lang="ru-RU" sz="1200" i="1" dirty="0" smtClean="0">
                <a:latin typeface="Times New Roman" panose="02020603050405020304" pitchFamily="18" charset="0"/>
                <a:cs typeface="Times New Roman" panose="02020603050405020304" pitchFamily="18" charset="0"/>
              </a:rPr>
              <a:t>Пресс-центр ГБОУ СОШ №1 им.И.М.Кузнецова</a:t>
            </a:r>
            <a:endParaRPr lang="ru-RU"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139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0"/>
            <a:ext cx="6858000" cy="533420"/>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000" dirty="0" smtClean="0">
              <a:solidFill>
                <a:schemeClr val="tx1"/>
              </a:solidFill>
              <a:latin typeface="Times New Roman" pitchFamily="18" charset="0"/>
              <a:cs typeface="Times New Roman" pitchFamily="18" charset="0"/>
            </a:endParaRPr>
          </a:p>
          <a:p>
            <a:r>
              <a:rPr lang="ru-RU" sz="1000" dirty="0" smtClean="0">
                <a:solidFill>
                  <a:schemeClr val="tx1"/>
                </a:solidFill>
                <a:latin typeface="Times New Roman" pitchFamily="18" charset="0"/>
                <a:cs typeface="Times New Roman" pitchFamily="18" charset="0"/>
              </a:rPr>
              <a:t>	Выпуск №4					стр. </a:t>
            </a:r>
            <a:r>
              <a:rPr lang="ru-RU" sz="1000" dirty="0">
                <a:solidFill>
                  <a:schemeClr val="tx1"/>
                </a:solidFill>
                <a:latin typeface="Times New Roman" pitchFamily="18" charset="0"/>
                <a:cs typeface="Times New Roman" pitchFamily="18" charset="0"/>
              </a:rPr>
              <a:t>9</a:t>
            </a:r>
            <a:endParaRPr lang="ru-RU" sz="1000" dirty="0" smtClean="0">
              <a:solidFill>
                <a:schemeClr val="tx1"/>
              </a:solidFill>
              <a:latin typeface="Times New Roman" pitchFamily="18" charset="0"/>
              <a:cs typeface="Times New Roman" pitchFamily="18" charset="0"/>
            </a:endParaRPr>
          </a:p>
          <a:p>
            <a:r>
              <a:rPr lang="ru-RU" sz="1000" dirty="0" smtClean="0">
                <a:solidFill>
                  <a:schemeClr val="tx1"/>
                </a:solidFill>
                <a:latin typeface="Times New Roman" pitchFamily="18" charset="0"/>
                <a:cs typeface="Times New Roman" pitchFamily="18" charset="0"/>
              </a:rPr>
              <a:t>	Школьные </a:t>
            </a:r>
            <a:r>
              <a:rPr lang="ru-RU" sz="1000" dirty="0">
                <a:solidFill>
                  <a:schemeClr val="tx1"/>
                </a:solidFill>
                <a:latin typeface="Times New Roman" pitchFamily="18" charset="0"/>
                <a:cs typeface="Times New Roman" pitchFamily="18" charset="0"/>
              </a:rPr>
              <a:t>будни</a:t>
            </a:r>
          </a:p>
          <a:p>
            <a:pPr algn="ctr"/>
            <a:endParaRPr lang="ru-RU" dirty="0">
              <a:solidFill>
                <a:schemeClr val="tx1"/>
              </a:solidFill>
            </a:endParaRPr>
          </a:p>
        </p:txBody>
      </p:sp>
      <p:sp>
        <p:nvSpPr>
          <p:cNvPr id="10" name="Прямоугольник 9"/>
          <p:cNvSpPr/>
          <p:nvPr/>
        </p:nvSpPr>
        <p:spPr>
          <a:xfrm>
            <a:off x="4509120" y="389414"/>
            <a:ext cx="2348878" cy="288032"/>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Это интересно!</a:t>
            </a:r>
            <a:endParaRPr lang="ru-RU"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3246859" y="8838732"/>
            <a:ext cx="3501008" cy="276999"/>
          </a:xfrm>
          <a:prstGeom prst="rect">
            <a:avLst/>
          </a:prstGeom>
          <a:noFill/>
        </p:spPr>
        <p:txBody>
          <a:bodyPr wrap="square" rtlCol="0">
            <a:spAutoFit/>
          </a:bodyPr>
          <a:lstStyle/>
          <a:p>
            <a:pPr algn="r"/>
            <a:r>
              <a:rPr lang="ru-RU" sz="1200" i="1" dirty="0" smtClean="0">
                <a:latin typeface="Times New Roman" panose="02020603050405020304" pitchFamily="18" charset="0"/>
                <a:cs typeface="Times New Roman" panose="02020603050405020304" pitchFamily="18" charset="0"/>
              </a:rPr>
              <a:t>Пресс-центр ГБОУ СОШ №1 им.И.М.Кузнецова</a:t>
            </a:r>
            <a:endParaRPr lang="ru-RU" sz="1200" i="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20687" y="742436"/>
            <a:ext cx="2014289" cy="369332"/>
          </a:xfrm>
          <a:prstGeom prst="rect">
            <a:avLst/>
          </a:prstGeom>
          <a:noFill/>
        </p:spPr>
        <p:txBody>
          <a:bodyPr wrap="square" rtlCol="0">
            <a:spAutoFit/>
          </a:bodyPr>
          <a:lstStyle/>
          <a:p>
            <a:r>
              <a:rPr lang="ru-RU" b="1" dirty="0" smtClean="0">
                <a:solidFill>
                  <a:schemeClr val="tx2">
                    <a:lumMod val="75000"/>
                  </a:schemeClr>
                </a:solidFill>
                <a:latin typeface="Times New Roman" panose="02020603050405020304" pitchFamily="18" charset="0"/>
                <a:cs typeface="Times New Roman" panose="02020603050405020304" pitchFamily="18" charset="0"/>
              </a:rPr>
              <a:t>Что посмотреть?</a:t>
            </a:r>
            <a:endParaRPr lang="ru-RU"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005064" y="735591"/>
            <a:ext cx="2592288" cy="369332"/>
          </a:xfrm>
          <a:prstGeom prst="rect">
            <a:avLst/>
          </a:prstGeom>
          <a:noFill/>
        </p:spPr>
        <p:txBody>
          <a:bodyPr wrap="square" rtlCol="0">
            <a:spAutoFit/>
          </a:bodyPr>
          <a:lstStyle/>
          <a:p>
            <a:r>
              <a:rPr lang="ru-RU" b="1" dirty="0" smtClean="0">
                <a:solidFill>
                  <a:schemeClr val="tx2">
                    <a:lumMod val="75000"/>
                  </a:schemeClr>
                </a:solidFill>
                <a:latin typeface="Times New Roman" panose="02020603050405020304" pitchFamily="18" charset="0"/>
                <a:cs typeface="Times New Roman" panose="02020603050405020304" pitchFamily="18" charset="0"/>
              </a:rPr>
              <a:t>Что почитать?</a:t>
            </a:r>
            <a:endParaRPr lang="ru-RU" b="1" dirty="0">
              <a:solidFill>
                <a:schemeClr val="tx2">
                  <a:lumMod val="75000"/>
                </a:schemeClr>
              </a:solidFill>
              <a:latin typeface="Times New Roman" panose="02020603050405020304" pitchFamily="18" charset="0"/>
              <a:cs typeface="Times New Roman" panose="02020603050405020304" pitchFamily="18" charset="0"/>
            </a:endParaRPr>
          </a:p>
        </p:txBody>
      </p:sp>
      <p:cxnSp>
        <p:nvCxnSpPr>
          <p:cNvPr id="7" name="Прямая соединительная линия 6"/>
          <p:cNvCxnSpPr/>
          <p:nvPr/>
        </p:nvCxnSpPr>
        <p:spPr>
          <a:xfrm>
            <a:off x="2870938" y="1174880"/>
            <a:ext cx="18002" cy="4541075"/>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60648" y="1351965"/>
            <a:ext cx="2736304" cy="4154984"/>
          </a:xfrm>
          <a:prstGeom prst="rect">
            <a:avLst/>
          </a:prstGeom>
          <a:noFill/>
        </p:spPr>
        <p:txBody>
          <a:bodyPr wrap="square" rtlCol="0">
            <a:spAutoFit/>
          </a:bodyPr>
          <a:lstStyle/>
          <a:p>
            <a:pPr marL="342900" indent="-342900">
              <a:buAutoNum type="arabicPeriod"/>
            </a:pPr>
            <a:r>
              <a:rPr lang="ru-RU" sz="1200" dirty="0" smtClean="0">
                <a:latin typeface="Times New Roman" panose="02020603050405020304" pitchFamily="18" charset="0"/>
                <a:cs typeface="Times New Roman" panose="02020603050405020304" pitchFamily="18" charset="0"/>
              </a:rPr>
              <a:t>«</a:t>
            </a:r>
            <a:r>
              <a:rPr lang="ru-RU" sz="1200" dirty="0">
                <a:latin typeface="Times New Roman" panose="02020603050405020304" pitchFamily="18" charset="0"/>
                <a:cs typeface="Times New Roman" panose="02020603050405020304" pitchFamily="18" charset="0"/>
              </a:rPr>
              <a:t>Звездочки на земле</a:t>
            </a:r>
            <a:r>
              <a:rPr lang="ru-RU" sz="1200" dirty="0" smtClean="0">
                <a:latin typeface="Times New Roman" panose="02020603050405020304" pitchFamily="18" charset="0"/>
                <a:cs typeface="Times New Roman" panose="02020603050405020304" pitchFamily="18" charset="0"/>
              </a:rPr>
              <a:t>»</a:t>
            </a:r>
          </a:p>
          <a:p>
            <a:pPr marL="342900" indent="-342900">
              <a:buFontTx/>
              <a:buAutoNum type="arabicPeriod"/>
            </a:pPr>
            <a:r>
              <a:rPr lang="ru-RU" sz="1200" dirty="0">
                <a:latin typeface="Times New Roman" panose="02020603050405020304" pitchFamily="18" charset="0"/>
                <a:cs typeface="Times New Roman" panose="02020603050405020304" pitchFamily="18" charset="0"/>
              </a:rPr>
              <a:t>«Останься со мной»</a:t>
            </a:r>
          </a:p>
          <a:p>
            <a:pPr marL="342900" indent="-342900">
              <a:buAutoNum type="arabicPeriod" startAt="3"/>
            </a:pPr>
            <a:r>
              <a:rPr lang="ru-RU" sz="1200" dirty="0" smtClean="0">
                <a:latin typeface="Times New Roman" panose="02020603050405020304" pitchFamily="18" charset="0"/>
                <a:cs typeface="Times New Roman" panose="02020603050405020304" pitchFamily="18" charset="0"/>
              </a:rPr>
              <a:t>«Благослови </a:t>
            </a:r>
            <a:r>
              <a:rPr lang="ru-RU" sz="1200" dirty="0">
                <a:latin typeface="Times New Roman" panose="02020603050405020304" pitchFamily="18" charset="0"/>
                <a:cs typeface="Times New Roman" panose="02020603050405020304" pitchFamily="18" charset="0"/>
              </a:rPr>
              <a:t>зверей и детей</a:t>
            </a:r>
            <a:r>
              <a:rPr lang="ru-RU" sz="1200" dirty="0" smtClean="0">
                <a:latin typeface="Times New Roman" panose="02020603050405020304" pitchFamily="18" charset="0"/>
                <a:cs typeface="Times New Roman" panose="02020603050405020304" pitchFamily="18" charset="0"/>
              </a:rPr>
              <a:t>»</a:t>
            </a:r>
          </a:p>
          <a:p>
            <a:pPr marL="342900" indent="-342900">
              <a:buFontTx/>
              <a:buAutoNum type="arabicPeriod" startAt="3"/>
            </a:pPr>
            <a:r>
              <a:rPr lang="ru-RU" sz="1200" dirty="0">
                <a:latin typeface="Times New Roman" panose="02020603050405020304" pitchFamily="18" charset="0"/>
                <a:cs typeface="Times New Roman" panose="02020603050405020304" pitchFamily="18" charset="0"/>
              </a:rPr>
              <a:t>«Хористы»</a:t>
            </a:r>
          </a:p>
          <a:p>
            <a:pPr marL="342900" indent="-342900">
              <a:buFontTx/>
              <a:buAutoNum type="arabicPeriod" startAt="3"/>
            </a:pPr>
            <a:r>
              <a:rPr lang="ru-RU" sz="1200" dirty="0">
                <a:latin typeface="Times New Roman" panose="02020603050405020304" pitchFamily="18" charset="0"/>
                <a:cs typeface="Times New Roman" panose="02020603050405020304" pitchFamily="18" charset="0"/>
              </a:rPr>
              <a:t>«Звездная пыль»</a:t>
            </a:r>
          </a:p>
          <a:p>
            <a:pPr marL="342900" indent="-342900">
              <a:buFontTx/>
              <a:buAutoNum type="arabicPeriod" startAt="3"/>
            </a:pPr>
            <a:r>
              <a:rPr lang="ru-RU" sz="1200" dirty="0">
                <a:latin typeface="Times New Roman" panose="02020603050405020304" pitchFamily="18" charset="0"/>
                <a:cs typeface="Times New Roman" panose="02020603050405020304" pitchFamily="18" charset="0"/>
              </a:rPr>
              <a:t>«Маленькие женщины»</a:t>
            </a:r>
          </a:p>
          <a:p>
            <a:pPr marL="342900" indent="-342900">
              <a:buFontTx/>
              <a:buAutoNum type="arabicPeriod" startAt="3"/>
            </a:pPr>
            <a:r>
              <a:rPr lang="ru-RU" sz="1200" dirty="0">
                <a:latin typeface="Times New Roman" panose="02020603050405020304" pitchFamily="18" charset="0"/>
                <a:cs typeface="Times New Roman" panose="02020603050405020304" pitchFamily="18" charset="0"/>
              </a:rPr>
              <a:t>«Боги, наверное, сошли с ума»</a:t>
            </a:r>
          </a:p>
          <a:p>
            <a:pPr marL="342900" indent="-342900">
              <a:buFontTx/>
              <a:buAutoNum type="arabicPeriod" startAt="3"/>
            </a:pPr>
            <a:r>
              <a:rPr lang="ru-RU" sz="1200" dirty="0">
                <a:latin typeface="Times New Roman" panose="02020603050405020304" pitchFamily="18" charset="0"/>
                <a:cs typeface="Times New Roman" panose="02020603050405020304" pitchFamily="18" charset="0"/>
              </a:rPr>
              <a:t>«Милые кости»</a:t>
            </a:r>
          </a:p>
          <a:p>
            <a:pPr marL="342900" indent="-342900">
              <a:buFontTx/>
              <a:buAutoNum type="arabicPeriod" startAt="3"/>
            </a:pPr>
            <a:r>
              <a:rPr lang="ru-RU" sz="1200" dirty="0">
                <a:latin typeface="Times New Roman" panose="02020603050405020304" pitchFamily="18" charset="0"/>
                <a:cs typeface="Times New Roman" panose="02020603050405020304" pitchFamily="18" charset="0"/>
              </a:rPr>
              <a:t>«Сто дней после детства»</a:t>
            </a:r>
          </a:p>
          <a:p>
            <a:pPr marL="342900" indent="-342900">
              <a:buFontTx/>
              <a:buAutoNum type="arabicPeriod" startAt="3"/>
            </a:pPr>
            <a:r>
              <a:rPr lang="ru-RU" sz="1200" dirty="0">
                <a:latin typeface="Times New Roman" panose="02020603050405020304" pitchFamily="18" charset="0"/>
                <a:cs typeface="Times New Roman" panose="02020603050405020304" pitchFamily="18" charset="0"/>
              </a:rPr>
              <a:t>«Новая война пуговиц»</a:t>
            </a:r>
          </a:p>
          <a:p>
            <a:pPr marL="342900" indent="-342900">
              <a:buFontTx/>
              <a:buAutoNum type="arabicPeriod" startAt="3"/>
            </a:pPr>
            <a:r>
              <a:rPr lang="ru-RU" sz="1200" dirty="0">
                <a:latin typeface="Times New Roman" panose="02020603050405020304" pitchFamily="18" charset="0"/>
                <a:cs typeface="Times New Roman" panose="02020603050405020304" pitchFamily="18" charset="0"/>
              </a:rPr>
              <a:t>«</a:t>
            </a:r>
            <a:r>
              <a:rPr lang="ru-RU" sz="1200" dirty="0" err="1">
                <a:latin typeface="Times New Roman" panose="02020603050405020304" pitchFamily="18" charset="0"/>
                <a:cs typeface="Times New Roman" panose="02020603050405020304" pitchFamily="18" charset="0"/>
              </a:rPr>
              <a:t>КостяНика</a:t>
            </a:r>
            <a:r>
              <a:rPr lang="ru-RU" sz="1200" dirty="0">
                <a:latin typeface="Times New Roman" panose="02020603050405020304" pitchFamily="18" charset="0"/>
                <a:cs typeface="Times New Roman" panose="02020603050405020304" pitchFamily="18" charset="0"/>
              </a:rPr>
              <a:t>. Время лета»</a:t>
            </a:r>
          </a:p>
          <a:p>
            <a:pPr marL="342900" indent="-342900">
              <a:buFontTx/>
              <a:buAutoNum type="arabicPeriod" startAt="3"/>
            </a:pPr>
            <a:r>
              <a:rPr lang="ru-RU" sz="1200" dirty="0">
                <a:latin typeface="Times New Roman" panose="02020603050405020304" pitchFamily="18" charset="0"/>
                <a:cs typeface="Times New Roman" panose="02020603050405020304" pitchFamily="18" charset="0"/>
              </a:rPr>
              <a:t>«Эта прекрасная жизнь»</a:t>
            </a:r>
          </a:p>
          <a:p>
            <a:pPr marL="342900" indent="-342900">
              <a:buFontTx/>
              <a:buAutoNum type="arabicPeriod" startAt="3"/>
            </a:pPr>
            <a:r>
              <a:rPr lang="ru-RU" sz="1200" dirty="0">
                <a:latin typeface="Times New Roman" panose="02020603050405020304" pitchFamily="18" charset="0"/>
                <a:cs typeface="Times New Roman" panose="02020603050405020304" pitchFamily="18" charset="0"/>
              </a:rPr>
              <a:t>«Дети небес»</a:t>
            </a:r>
          </a:p>
          <a:p>
            <a:pPr marL="342900" indent="-342900">
              <a:buFontTx/>
              <a:buAutoNum type="arabicPeriod" startAt="3"/>
            </a:pPr>
            <a:r>
              <a:rPr lang="ru-RU" sz="1200" dirty="0">
                <a:latin typeface="Times New Roman" panose="02020603050405020304" pitchFamily="18" charset="0"/>
                <a:cs typeface="Times New Roman" panose="02020603050405020304" pitchFamily="18" charset="0"/>
              </a:rPr>
              <a:t>«Чучело»</a:t>
            </a:r>
          </a:p>
          <a:p>
            <a:pPr marL="342900" indent="-342900">
              <a:buFontTx/>
              <a:buAutoNum type="arabicPeriod" startAt="3"/>
            </a:pPr>
            <a:r>
              <a:rPr lang="ru-RU" sz="1200" dirty="0">
                <a:latin typeface="Times New Roman" panose="02020603050405020304" pitchFamily="18" charset="0"/>
                <a:cs typeface="Times New Roman" panose="02020603050405020304" pitchFamily="18" charset="0"/>
              </a:rPr>
              <a:t>«Жизнь прекрасна»</a:t>
            </a:r>
          </a:p>
          <a:p>
            <a:pPr marL="342900" indent="-342900">
              <a:buFontTx/>
              <a:buAutoNum type="arabicPeriod" startAt="3"/>
            </a:pPr>
            <a:r>
              <a:rPr lang="ru-RU" sz="1200" dirty="0">
                <a:latin typeface="Times New Roman" panose="02020603050405020304" pitchFamily="18" charset="0"/>
                <a:cs typeface="Times New Roman" panose="02020603050405020304" pitchFamily="18" charset="0"/>
              </a:rPr>
              <a:t>«В погоне за счастьем»</a:t>
            </a:r>
          </a:p>
          <a:p>
            <a:pPr marL="342900" indent="-342900">
              <a:buFontTx/>
              <a:buAutoNum type="arabicPeriod" startAt="3"/>
            </a:pPr>
            <a:r>
              <a:rPr lang="ru-RU" sz="1200" dirty="0">
                <a:latin typeface="Times New Roman" panose="02020603050405020304" pitchFamily="18" charset="0"/>
                <a:cs typeface="Times New Roman" panose="02020603050405020304" pitchFamily="18" charset="0"/>
              </a:rPr>
              <a:t>«Заплати другому»</a:t>
            </a:r>
          </a:p>
          <a:p>
            <a:pPr marL="342900" indent="-342900">
              <a:buFontTx/>
              <a:buAutoNum type="arabicPeriod" startAt="3"/>
            </a:pPr>
            <a:r>
              <a:rPr lang="ru-RU" sz="1200" dirty="0">
                <a:latin typeface="Times New Roman" panose="02020603050405020304" pitchFamily="18" charset="0"/>
                <a:cs typeface="Times New Roman" panose="02020603050405020304" pitchFamily="18" charset="0"/>
              </a:rPr>
              <a:t>«</a:t>
            </a:r>
            <a:r>
              <a:rPr lang="ru-RU" sz="1200" dirty="0" err="1">
                <a:latin typeface="Times New Roman" panose="02020603050405020304" pitchFamily="18" charset="0"/>
                <a:cs typeface="Times New Roman" panose="02020603050405020304" pitchFamily="18" charset="0"/>
              </a:rPr>
              <a:t>Поллианна</a:t>
            </a:r>
            <a:r>
              <a:rPr lang="ru-RU" sz="1200" dirty="0">
                <a:latin typeface="Times New Roman" panose="02020603050405020304" pitchFamily="18" charset="0"/>
                <a:cs typeface="Times New Roman" panose="02020603050405020304" pitchFamily="18" charset="0"/>
              </a:rPr>
              <a:t>»</a:t>
            </a:r>
          </a:p>
          <a:p>
            <a:pPr marL="342900" indent="-342900">
              <a:buAutoNum type="arabicPeriod" startAt="3"/>
            </a:pPr>
            <a:r>
              <a:rPr lang="ru-RU" sz="1200" dirty="0" smtClean="0">
                <a:latin typeface="Times New Roman" panose="02020603050405020304" pitchFamily="18" charset="0"/>
                <a:cs typeface="Times New Roman" panose="02020603050405020304" pitchFamily="18" charset="0"/>
              </a:rPr>
              <a:t>«В канун Рождества»</a:t>
            </a:r>
          </a:p>
          <a:p>
            <a:pPr marL="342900" indent="-342900">
              <a:buAutoNum type="arabicPeriod" startAt="3"/>
            </a:pPr>
            <a:r>
              <a:rPr lang="ru-RU" sz="1200" dirty="0" smtClean="0">
                <a:latin typeface="Times New Roman" panose="02020603050405020304" pitchFamily="18" charset="0"/>
                <a:cs typeface="Times New Roman" panose="02020603050405020304" pitchFamily="18" charset="0"/>
              </a:rPr>
              <a:t>«Страна хороших деточек»</a:t>
            </a:r>
            <a:endParaRPr lang="ru-RU" sz="1200" dirty="0">
              <a:latin typeface="Times New Roman" panose="02020603050405020304" pitchFamily="18" charset="0"/>
              <a:cs typeface="Times New Roman" panose="02020603050405020304" pitchFamily="18" charset="0"/>
            </a:endParaRPr>
          </a:p>
          <a:p>
            <a:r>
              <a:rPr lang="ru-RU" sz="1200" u="sng" dirty="0">
                <a:latin typeface="Times New Roman" panose="02020603050405020304" pitchFamily="18" charset="0"/>
                <a:cs typeface="Times New Roman" panose="02020603050405020304" pitchFamily="18" charset="0"/>
                <a:hlinkClick r:id="rId2"/>
              </a:rPr>
              <a:t/>
            </a:r>
            <a:br>
              <a:rPr lang="ru-RU" sz="1200" u="sng" dirty="0">
                <a:latin typeface="Times New Roman" panose="02020603050405020304" pitchFamily="18" charset="0"/>
                <a:cs typeface="Times New Roman" panose="02020603050405020304" pitchFamily="18" charset="0"/>
                <a:hlinkClick r:id="rId2"/>
              </a:rPr>
            </a:br>
            <a:endParaRPr lang="ru-RU" sz="12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888940" y="1174880"/>
            <a:ext cx="3708412" cy="4339650"/>
          </a:xfrm>
          <a:prstGeom prst="rect">
            <a:avLst/>
          </a:prstGeom>
          <a:noFill/>
        </p:spPr>
        <p:txBody>
          <a:bodyPr wrap="square" rtlCol="0">
            <a:spAutoFit/>
          </a:bodyPr>
          <a:lstStyle/>
          <a:p>
            <a:pPr marL="342900" indent="-342900" fontAlgn="base">
              <a:buAutoNum type="arabicPeriod"/>
            </a:pPr>
            <a:r>
              <a:rPr lang="ru-RU" sz="1200" dirty="0" smtClean="0">
                <a:latin typeface="Times New Roman" panose="02020603050405020304" pitchFamily="18" charset="0"/>
                <a:cs typeface="Times New Roman" panose="02020603050405020304" pitchFamily="18" charset="0"/>
              </a:rPr>
              <a:t>Мариам </a:t>
            </a:r>
            <a:r>
              <a:rPr lang="ru-RU" sz="1200" dirty="0">
                <a:latin typeface="Times New Roman" panose="02020603050405020304" pitchFamily="18" charset="0"/>
                <a:cs typeface="Times New Roman" panose="02020603050405020304" pitchFamily="18" charset="0"/>
              </a:rPr>
              <a:t>Петросян «Дом, в котором</a:t>
            </a:r>
            <a:r>
              <a:rPr lang="ru-RU" sz="1200" dirty="0" smtClean="0">
                <a:latin typeface="Times New Roman" panose="02020603050405020304" pitchFamily="18" charset="0"/>
                <a:cs typeface="Times New Roman" panose="02020603050405020304" pitchFamily="18" charset="0"/>
              </a:rPr>
              <a:t>…»</a:t>
            </a:r>
          </a:p>
          <a:p>
            <a:pPr marL="342900" indent="-342900" fontAlgn="base">
              <a:buFontTx/>
              <a:buAutoNum type="arabicPeriod"/>
            </a:pPr>
            <a:r>
              <a:rPr lang="ru-RU" sz="1200" dirty="0">
                <a:latin typeface="Times New Roman" panose="02020603050405020304" pitchFamily="18" charset="0"/>
                <a:cs typeface="Times New Roman" panose="02020603050405020304" pitchFamily="18" charset="0"/>
              </a:rPr>
              <a:t>Аркадий и Борис Стругацкие «Обитаемый остров</a:t>
            </a:r>
            <a:r>
              <a:rPr lang="ru-RU" sz="1200" dirty="0" smtClean="0">
                <a:latin typeface="Times New Roman" panose="02020603050405020304" pitchFamily="18" charset="0"/>
                <a:cs typeface="Times New Roman" panose="02020603050405020304" pitchFamily="18" charset="0"/>
              </a:rPr>
              <a:t>»</a:t>
            </a:r>
          </a:p>
          <a:p>
            <a:pPr marL="342900" indent="-342900" fontAlgn="base">
              <a:buFontTx/>
              <a:buAutoNum type="arabicPeriod"/>
            </a:pPr>
            <a:r>
              <a:rPr lang="ru-RU" sz="1200" dirty="0" err="1" smtClean="0">
                <a:latin typeface="Times New Roman" panose="02020603050405020304" pitchFamily="18" charset="0"/>
                <a:cs typeface="Times New Roman" panose="02020603050405020304" pitchFamily="18" charset="0"/>
              </a:rPr>
              <a:t>К.В.Оллсбург</a:t>
            </a:r>
            <a:r>
              <a:rPr lang="ru-RU" sz="1200" dirty="0" smtClean="0">
                <a:latin typeface="Times New Roman" panose="02020603050405020304" pitchFamily="18" charset="0"/>
                <a:cs typeface="Times New Roman" panose="02020603050405020304" pitchFamily="18" charset="0"/>
              </a:rPr>
              <a:t> «Полярный </a:t>
            </a:r>
            <a:r>
              <a:rPr lang="ru-RU" sz="1200" dirty="0">
                <a:latin typeface="Times New Roman" panose="02020603050405020304" pitchFamily="18" charset="0"/>
                <a:cs typeface="Times New Roman" panose="02020603050405020304" pitchFamily="18" charset="0"/>
              </a:rPr>
              <a:t>экспресс</a:t>
            </a:r>
            <a:r>
              <a:rPr lang="ru-RU" sz="1200" dirty="0" smtClean="0">
                <a:latin typeface="Times New Roman" panose="02020603050405020304" pitchFamily="18" charset="0"/>
                <a:cs typeface="Times New Roman" panose="02020603050405020304" pitchFamily="18" charset="0"/>
              </a:rPr>
              <a:t>»</a:t>
            </a:r>
          </a:p>
          <a:p>
            <a:pPr marL="342900" indent="-342900" fontAlgn="base">
              <a:buFontTx/>
              <a:buAutoNum type="arabicPeriod"/>
            </a:pPr>
            <a:r>
              <a:rPr lang="ru-RU" sz="1200" dirty="0" err="1" smtClean="0">
                <a:latin typeface="Times New Roman" panose="02020603050405020304" pitchFamily="18" charset="0"/>
                <a:cs typeface="Times New Roman" panose="02020603050405020304" pitchFamily="18" charset="0"/>
              </a:rPr>
              <a:t>Ч.Диккенс</a:t>
            </a:r>
            <a:r>
              <a:rPr lang="ru-RU" sz="1200" dirty="0" smtClean="0">
                <a:latin typeface="Times New Roman" panose="02020603050405020304" pitchFamily="18" charset="0"/>
                <a:cs typeface="Times New Roman" panose="02020603050405020304" pitchFamily="18" charset="0"/>
              </a:rPr>
              <a:t> «Рождественские </a:t>
            </a:r>
            <a:r>
              <a:rPr lang="ru-RU" sz="1200" dirty="0">
                <a:latin typeface="Times New Roman" panose="02020603050405020304" pitchFamily="18" charset="0"/>
                <a:cs typeface="Times New Roman" panose="02020603050405020304" pitchFamily="18" charset="0"/>
              </a:rPr>
              <a:t>истории</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p>
            <a:pPr marL="342900" indent="-342900" fontAlgn="base">
              <a:buFontTx/>
              <a:buAutoNum type="arabicPeriod"/>
            </a:pPr>
            <a:r>
              <a:rPr lang="ru-RU" sz="1200" dirty="0">
                <a:latin typeface="Times New Roman" panose="02020603050405020304" pitchFamily="18" charset="0"/>
                <a:cs typeface="Times New Roman" panose="02020603050405020304" pitchFamily="18" charset="0"/>
              </a:rPr>
              <a:t>И. Шмелев</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«Лето Господне</a:t>
            </a:r>
            <a:r>
              <a:rPr lang="ru-RU" sz="1200" dirty="0" smtClean="0">
                <a:latin typeface="Times New Roman" panose="02020603050405020304" pitchFamily="18" charset="0"/>
                <a:cs typeface="Times New Roman" panose="02020603050405020304" pitchFamily="18" charset="0"/>
              </a:rPr>
              <a:t>»</a:t>
            </a:r>
          </a:p>
          <a:p>
            <a:pPr marL="342900" indent="-342900" fontAlgn="base">
              <a:buFontTx/>
              <a:buAutoNum type="arabicPeriod"/>
            </a:pPr>
            <a:r>
              <a:rPr lang="ru-RU" sz="1200" dirty="0">
                <a:latin typeface="Times New Roman" panose="02020603050405020304" pitchFamily="18" charset="0"/>
                <a:cs typeface="Times New Roman" panose="02020603050405020304" pitchFamily="18" charset="0"/>
              </a:rPr>
              <a:t>Л. </a:t>
            </a:r>
            <a:r>
              <a:rPr lang="ru-RU" sz="1200" dirty="0" err="1" smtClean="0">
                <a:latin typeface="Times New Roman" panose="02020603050405020304" pitchFamily="18" charset="0"/>
                <a:cs typeface="Times New Roman" panose="02020603050405020304" pitchFamily="18" charset="0"/>
              </a:rPr>
              <a:t>Элкотт</a:t>
            </a:r>
            <a:r>
              <a:rPr lang="ru-RU" sz="1200" dirty="0">
                <a:latin typeface="Times New Roman" panose="02020603050405020304" pitchFamily="18" charset="0"/>
                <a:cs typeface="Times New Roman" panose="02020603050405020304" pitchFamily="18" charset="0"/>
              </a:rPr>
              <a:t> «Маленькие женщины</a:t>
            </a:r>
            <a:r>
              <a:rPr lang="ru-RU" sz="1200" dirty="0" smtClean="0">
                <a:latin typeface="Times New Roman" panose="02020603050405020304" pitchFamily="18" charset="0"/>
                <a:cs typeface="Times New Roman" panose="02020603050405020304" pitchFamily="18" charset="0"/>
              </a:rPr>
              <a:t>»</a:t>
            </a:r>
          </a:p>
          <a:p>
            <a:pPr marL="342900" indent="-342900" fontAlgn="base">
              <a:buFontTx/>
              <a:buAutoNum type="arabicPeriod"/>
            </a:pPr>
            <a:r>
              <a:rPr lang="ru-RU" sz="1200" dirty="0" err="1" smtClean="0">
                <a:latin typeface="Times New Roman" panose="02020603050405020304" pitchFamily="18" charset="0"/>
                <a:cs typeface="Times New Roman" panose="02020603050405020304" pitchFamily="18" charset="0"/>
              </a:rPr>
              <a:t>Е.Басова</a:t>
            </a:r>
            <a:r>
              <a:rPr lang="ru-RU" sz="1200" dirty="0" smtClean="0">
                <a:latin typeface="Times New Roman" panose="02020603050405020304" pitchFamily="18" charset="0"/>
                <a:cs typeface="Times New Roman" panose="02020603050405020304" pitchFamily="18" charset="0"/>
              </a:rPr>
              <a:t> «Уезжающие и остающиеся»</a:t>
            </a:r>
          </a:p>
          <a:p>
            <a:pPr marL="342900" indent="-342900" fontAlgn="base">
              <a:buFontTx/>
              <a:buAutoNum type="arabicPeriod"/>
            </a:pPr>
            <a:r>
              <a:rPr lang="ru-RU" sz="1200" dirty="0" smtClean="0">
                <a:latin typeface="Times New Roman" panose="02020603050405020304" pitchFamily="18" charset="0"/>
                <a:cs typeface="Times New Roman" panose="02020603050405020304" pitchFamily="18" charset="0"/>
              </a:rPr>
              <a:t>Гэри Шмидт «Беда»</a:t>
            </a:r>
          </a:p>
          <a:p>
            <a:pPr marL="342900" indent="-342900" fontAlgn="base">
              <a:buFontTx/>
              <a:buAutoNum type="arabicPeriod"/>
            </a:pPr>
            <a:r>
              <a:rPr lang="ru-RU" sz="1200" dirty="0">
                <a:latin typeface="Times New Roman" panose="02020603050405020304" pitchFamily="18" charset="0"/>
                <a:cs typeface="Times New Roman" panose="02020603050405020304" pitchFamily="18" charset="0"/>
              </a:rPr>
              <a:t>Джонатан </a:t>
            </a:r>
            <a:r>
              <a:rPr lang="ru-RU" sz="1200" dirty="0" err="1">
                <a:latin typeface="Times New Roman" panose="02020603050405020304" pitchFamily="18" charset="0"/>
                <a:cs typeface="Times New Roman" panose="02020603050405020304" pitchFamily="18" charset="0"/>
              </a:rPr>
              <a:t>Сафран</a:t>
            </a:r>
            <a:r>
              <a:rPr lang="ru-RU" sz="1200" dirty="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Фоер</a:t>
            </a:r>
            <a:r>
              <a:rPr lang="ru-RU" sz="1200" dirty="0">
                <a:latin typeface="Times New Roman" panose="02020603050405020304" pitchFamily="18" charset="0"/>
                <a:cs typeface="Times New Roman" panose="02020603050405020304" pitchFamily="18" charset="0"/>
              </a:rPr>
              <a:t> «Жутко громко и запредельно близко</a:t>
            </a:r>
            <a:r>
              <a:rPr lang="ru-RU" sz="1200" dirty="0" smtClean="0">
                <a:latin typeface="Times New Roman" panose="02020603050405020304" pitchFamily="18" charset="0"/>
                <a:cs typeface="Times New Roman" panose="02020603050405020304" pitchFamily="18" charset="0"/>
              </a:rPr>
              <a:t>»</a:t>
            </a:r>
          </a:p>
          <a:p>
            <a:pPr marL="342900" indent="-342900" fontAlgn="base">
              <a:buFontTx/>
              <a:buAutoNum type="arabicPeriod"/>
            </a:pPr>
            <a:r>
              <a:rPr lang="ru-RU" sz="1200" dirty="0">
                <a:latin typeface="Times New Roman" panose="02020603050405020304" pitchFamily="18" charset="0"/>
                <a:cs typeface="Times New Roman" panose="02020603050405020304" pitchFamily="18" charset="0"/>
              </a:rPr>
              <a:t>Стивен </a:t>
            </a:r>
            <a:r>
              <a:rPr lang="ru-RU" sz="1200" dirty="0" err="1" smtClean="0">
                <a:latin typeface="Times New Roman" panose="02020603050405020304" pitchFamily="18" charset="0"/>
                <a:cs typeface="Times New Roman" panose="02020603050405020304" pitchFamily="18" charset="0"/>
              </a:rPr>
              <a:t>Чбоски</a:t>
            </a:r>
            <a:r>
              <a:rPr lang="ru-RU" sz="1200" dirty="0" smtClean="0">
                <a:latin typeface="Times New Roman" panose="02020603050405020304" pitchFamily="18" charset="0"/>
                <a:cs typeface="Times New Roman" panose="02020603050405020304" pitchFamily="18" charset="0"/>
              </a:rPr>
              <a:t> «Хорошо быть тихоней»</a:t>
            </a:r>
          </a:p>
          <a:p>
            <a:pPr marL="342900" indent="-342900" fontAlgn="base">
              <a:buFontTx/>
              <a:buAutoNum type="arabicPeriod"/>
            </a:pPr>
            <a:r>
              <a:rPr lang="ru-RU" sz="1200" dirty="0" err="1">
                <a:latin typeface="Times New Roman" panose="02020603050405020304" pitchFamily="18" charset="0"/>
                <a:cs typeface="Times New Roman" panose="02020603050405020304" pitchFamily="18" charset="0"/>
              </a:rPr>
              <a:t>Стейс</a:t>
            </a:r>
            <a:r>
              <a:rPr lang="ru-RU" sz="1200" dirty="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Крамер</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«Мы с истёкшим сроком годности</a:t>
            </a:r>
            <a:r>
              <a:rPr lang="ru-RU" sz="1200" dirty="0" smtClean="0">
                <a:latin typeface="Times New Roman" panose="02020603050405020304" pitchFamily="18" charset="0"/>
                <a:cs typeface="Times New Roman" panose="02020603050405020304" pitchFamily="18" charset="0"/>
              </a:rPr>
              <a:t>»</a:t>
            </a:r>
          </a:p>
          <a:p>
            <a:pPr marL="342900" indent="-342900" fontAlgn="base">
              <a:buFontTx/>
              <a:buAutoNum type="arabicPeriod"/>
            </a:pPr>
            <a:r>
              <a:rPr lang="ru-RU" sz="1200" dirty="0">
                <a:latin typeface="Times New Roman" panose="02020603050405020304" pitchFamily="18" charset="0"/>
                <a:cs typeface="Times New Roman" panose="02020603050405020304" pitchFamily="18" charset="0"/>
              </a:rPr>
              <a:t>Джон </a:t>
            </a:r>
            <a:r>
              <a:rPr lang="ru-RU" sz="1200" dirty="0" smtClean="0">
                <a:latin typeface="Times New Roman" panose="02020603050405020304" pitchFamily="18" charset="0"/>
                <a:cs typeface="Times New Roman" panose="02020603050405020304" pitchFamily="18" charset="0"/>
              </a:rPr>
              <a:t>Грин «Виноваты звезды»</a:t>
            </a:r>
          </a:p>
          <a:p>
            <a:pPr marL="342900" indent="-342900" fontAlgn="base">
              <a:buFontTx/>
              <a:buAutoNum type="arabicPeriod"/>
            </a:pPr>
            <a:r>
              <a:rPr lang="ru-RU" sz="1200" dirty="0" err="1" smtClean="0">
                <a:latin typeface="Times New Roman" panose="02020603050405020304" pitchFamily="18" charset="0"/>
                <a:cs typeface="Times New Roman" panose="02020603050405020304" pitchFamily="18" charset="0"/>
              </a:rPr>
              <a:t>Рэй</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Бредбери</a:t>
            </a:r>
            <a:r>
              <a:rPr lang="ru-RU" sz="1200" dirty="0" smtClean="0">
                <a:latin typeface="Times New Roman" panose="02020603050405020304" pitchFamily="18" charset="0"/>
                <a:cs typeface="Times New Roman" panose="02020603050405020304" pitchFamily="18" charset="0"/>
              </a:rPr>
              <a:t> «451 градус по Фаренгейту»</a:t>
            </a:r>
          </a:p>
          <a:p>
            <a:pPr marL="342900" indent="-342900" fontAlgn="base">
              <a:buFontTx/>
              <a:buAutoNum type="arabicPeriod"/>
            </a:pPr>
            <a:r>
              <a:rPr lang="ru-RU" sz="1200" dirty="0" err="1" smtClean="0">
                <a:latin typeface="Times New Roman" panose="02020603050405020304" pitchFamily="18" charset="0"/>
                <a:cs typeface="Times New Roman" panose="02020603050405020304" pitchFamily="18" charset="0"/>
              </a:rPr>
              <a:t>Харпер</a:t>
            </a:r>
            <a:r>
              <a:rPr lang="ru-RU" sz="1200" dirty="0" smtClean="0">
                <a:latin typeface="Times New Roman" panose="02020603050405020304" pitchFamily="18" charset="0"/>
                <a:cs typeface="Times New Roman" panose="02020603050405020304" pitchFamily="18" charset="0"/>
              </a:rPr>
              <a:t> Ли «Убить пересмешника»</a:t>
            </a:r>
          </a:p>
          <a:p>
            <a:pPr marL="342900" indent="-342900" fontAlgn="base">
              <a:buFontTx/>
              <a:buAutoNum type="arabicPeriod"/>
            </a:pPr>
            <a:r>
              <a:rPr lang="ru-RU" sz="1200" dirty="0" err="1" smtClean="0">
                <a:latin typeface="Times New Roman" panose="02020603050405020304" pitchFamily="18" charset="0"/>
                <a:cs typeface="Times New Roman" panose="02020603050405020304" pitchFamily="18" charset="0"/>
              </a:rPr>
              <a:t>А.Юк</a:t>
            </a:r>
            <a:r>
              <a:rPr lang="ru-RU" sz="1200" dirty="0" smtClean="0">
                <a:latin typeface="Times New Roman" panose="02020603050405020304" pitchFamily="18" charset="0"/>
                <a:cs typeface="Times New Roman" panose="02020603050405020304" pitchFamily="18" charset="0"/>
              </a:rPr>
              <a:t> «Четыре четверти»</a:t>
            </a:r>
          </a:p>
          <a:p>
            <a:pPr marL="342900" indent="-342900" fontAlgn="base">
              <a:buFontTx/>
              <a:buAutoNum type="arabicPeriod"/>
            </a:pPr>
            <a:r>
              <a:rPr lang="ru-RU" sz="1200" dirty="0" err="1" smtClean="0">
                <a:latin typeface="Times New Roman" panose="02020603050405020304" pitchFamily="18" charset="0"/>
                <a:cs typeface="Times New Roman" panose="02020603050405020304" pitchFamily="18" charset="0"/>
              </a:rPr>
              <a:t>Ренсом</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Риггз</a:t>
            </a:r>
            <a:r>
              <a:rPr lang="ru-RU" sz="1200" dirty="0" smtClean="0">
                <a:latin typeface="Times New Roman" panose="02020603050405020304" pitchFamily="18" charset="0"/>
                <a:cs typeface="Times New Roman" panose="02020603050405020304" pitchFamily="18" charset="0"/>
              </a:rPr>
              <a:t> «Дом странных детей»</a:t>
            </a:r>
          </a:p>
          <a:p>
            <a:pPr marL="342900" indent="-342900" fontAlgn="base">
              <a:buFontTx/>
              <a:buAutoNum type="arabicPeriod"/>
            </a:pPr>
            <a:r>
              <a:rPr lang="ru-RU" sz="1200" dirty="0" err="1" smtClean="0">
                <a:latin typeface="Times New Roman" panose="02020603050405020304" pitchFamily="18" charset="0"/>
                <a:cs typeface="Times New Roman" panose="02020603050405020304" pitchFamily="18" charset="0"/>
              </a:rPr>
              <a:t>Рэй</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Бредбери</a:t>
            </a:r>
            <a:r>
              <a:rPr lang="ru-RU" sz="1200" dirty="0" smtClean="0">
                <a:latin typeface="Times New Roman" panose="02020603050405020304" pitchFamily="18" charset="0"/>
                <a:cs typeface="Times New Roman" panose="02020603050405020304" pitchFamily="18" charset="0"/>
              </a:rPr>
              <a:t> «Вино из одуванчиков»</a:t>
            </a:r>
          </a:p>
          <a:p>
            <a:pPr marL="342900" indent="-342900" fontAlgn="base">
              <a:buFontTx/>
              <a:buAutoNum type="arabicPeriod"/>
            </a:pPr>
            <a:r>
              <a:rPr lang="ru-RU" sz="1200" dirty="0" err="1">
                <a:latin typeface="Times New Roman" panose="02020603050405020304" pitchFamily="18" charset="0"/>
                <a:cs typeface="Times New Roman" panose="02020603050405020304" pitchFamily="18" charset="0"/>
              </a:rPr>
              <a:t>Янн</a:t>
            </a:r>
            <a:r>
              <a:rPr lang="ru-RU" sz="1200" dirty="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Мартел</a:t>
            </a:r>
            <a:r>
              <a:rPr lang="ru-RU" sz="1200" dirty="0" smtClean="0">
                <a:latin typeface="Times New Roman" panose="02020603050405020304" pitchFamily="18" charset="0"/>
                <a:cs typeface="Times New Roman" panose="02020603050405020304" pitchFamily="18" charset="0"/>
              </a:rPr>
              <a:t> «Жизнь Пи»</a:t>
            </a:r>
          </a:p>
          <a:p>
            <a:pPr marL="342900" indent="-342900" fontAlgn="base">
              <a:buFontTx/>
              <a:buAutoNum type="arabicPeriod"/>
            </a:pPr>
            <a:r>
              <a:rPr lang="ru-RU" sz="1200" dirty="0">
                <a:latin typeface="Times New Roman" panose="02020603050405020304" pitchFamily="18" charset="0"/>
                <a:cs typeface="Times New Roman" panose="02020603050405020304" pitchFamily="18" charset="0"/>
              </a:rPr>
              <a:t>Оскар </a:t>
            </a:r>
            <a:r>
              <a:rPr lang="ru-RU" sz="1200" dirty="0" smtClean="0">
                <a:latin typeface="Times New Roman" panose="02020603050405020304" pitchFamily="18" charset="0"/>
                <a:cs typeface="Times New Roman" panose="02020603050405020304" pitchFamily="18" charset="0"/>
              </a:rPr>
              <a:t>Уайльд «Портрет Дориана Грея»</a:t>
            </a:r>
          </a:p>
          <a:p>
            <a:pPr marL="342900" indent="-342900" fontAlgn="base">
              <a:buFontTx/>
              <a:buAutoNum type="arabicPeriod"/>
            </a:pPr>
            <a:r>
              <a:rPr lang="ru-RU" sz="1200" dirty="0" smtClean="0">
                <a:latin typeface="Times New Roman" panose="02020603050405020304" pitchFamily="18" charset="0"/>
                <a:cs typeface="Times New Roman" panose="02020603050405020304" pitchFamily="18" charset="0"/>
              </a:rPr>
              <a:t>Джон Грин «Бумажные города»</a:t>
            </a:r>
            <a:endParaRPr lang="ru-RU" sz="1200" dirty="0">
              <a:latin typeface="Times New Roman" panose="02020603050405020304" pitchFamily="18" charset="0"/>
              <a:cs typeface="Times New Roman" panose="02020603050405020304" pitchFamily="18" charset="0"/>
            </a:endParaRPr>
          </a:p>
        </p:txBody>
      </p:sp>
      <p:pic>
        <p:nvPicPr>
          <p:cNvPr id="2050" name="Picture 2" descr="F:\газета 16-17\elka-ogni-rozhdestvo-novyj-god-dekor-sladosti-ukrasheniya-sal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008" y="5436096"/>
            <a:ext cx="5897718" cy="34026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222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9690</TotalTime>
  <Words>2765</Words>
  <Application>Microsoft Office PowerPoint</Application>
  <PresentationFormat>Экран (4:3)</PresentationFormat>
  <Paragraphs>208</Paragraphs>
  <Slides>10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290</cp:revision>
  <cp:lastPrinted>2017-12-24T17:23:48Z</cp:lastPrinted>
  <dcterms:created xsi:type="dcterms:W3CDTF">2015-10-31T17:49:52Z</dcterms:created>
  <dcterms:modified xsi:type="dcterms:W3CDTF">2018-06-15T12:02:22Z</dcterms:modified>
</cp:coreProperties>
</file>